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766" r:id="rId3"/>
    <p:sldId id="520" r:id="rId4"/>
    <p:sldId id="991" r:id="rId5"/>
    <p:sldId id="992" r:id="rId6"/>
    <p:sldId id="993" r:id="rId7"/>
    <p:sldId id="994" r:id="rId8"/>
    <p:sldId id="995" r:id="rId9"/>
    <p:sldId id="996" r:id="rId10"/>
    <p:sldId id="998" r:id="rId11"/>
    <p:sldId id="999" r:id="rId12"/>
    <p:sldId id="1000" r:id="rId13"/>
    <p:sldId id="997" r:id="rId14"/>
    <p:sldId id="1003" r:id="rId15"/>
    <p:sldId id="576" r:id="rId16"/>
    <p:sldId id="575" r:id="rId17"/>
    <p:sldId id="577" r:id="rId18"/>
    <p:sldId id="578" r:id="rId19"/>
    <p:sldId id="579" r:id="rId20"/>
    <p:sldId id="1056" r:id="rId21"/>
    <p:sldId id="1024" r:id="rId22"/>
    <p:sldId id="1004" r:id="rId23"/>
    <p:sldId id="1025" r:id="rId24"/>
    <p:sldId id="1002" r:id="rId25"/>
    <p:sldId id="703" r:id="rId26"/>
    <p:sldId id="1005" r:id="rId27"/>
    <p:sldId id="288" r:id="rId28"/>
    <p:sldId id="1009" r:id="rId29"/>
    <p:sldId id="1010" r:id="rId30"/>
    <p:sldId id="1011" r:id="rId31"/>
    <p:sldId id="1008" r:id="rId32"/>
    <p:sldId id="1007" r:id="rId33"/>
    <p:sldId id="1012" r:id="rId34"/>
    <p:sldId id="1014" r:id="rId35"/>
    <p:sldId id="1015" r:id="rId36"/>
    <p:sldId id="1016" r:id="rId37"/>
    <p:sldId id="1017" r:id="rId38"/>
    <p:sldId id="1018" r:id="rId39"/>
    <p:sldId id="1019" r:id="rId40"/>
    <p:sldId id="1020" r:id="rId41"/>
    <p:sldId id="1021" r:id="rId42"/>
    <p:sldId id="1022" r:id="rId43"/>
    <p:sldId id="1023" r:id="rId44"/>
    <p:sldId id="273" r:id="rId45"/>
    <p:sldId id="978" r:id="rId46"/>
    <p:sldId id="1027" r:id="rId47"/>
    <p:sldId id="1029" r:id="rId48"/>
    <p:sldId id="725" r:id="rId49"/>
    <p:sldId id="726" r:id="rId50"/>
    <p:sldId id="1031" r:id="rId51"/>
    <p:sldId id="1030" r:id="rId52"/>
    <p:sldId id="727" r:id="rId53"/>
    <p:sldId id="728" r:id="rId54"/>
    <p:sldId id="729" r:id="rId55"/>
    <p:sldId id="730" r:id="rId56"/>
    <p:sldId id="731" r:id="rId57"/>
    <p:sldId id="732" r:id="rId58"/>
    <p:sldId id="1028" r:id="rId59"/>
    <p:sldId id="1047" r:id="rId60"/>
    <p:sldId id="1048" r:id="rId61"/>
    <p:sldId id="1049" r:id="rId62"/>
    <p:sldId id="1050" r:id="rId63"/>
    <p:sldId id="1057" r:id="rId64"/>
    <p:sldId id="1051" r:id="rId65"/>
    <p:sldId id="1052" r:id="rId66"/>
    <p:sldId id="1053" r:id="rId67"/>
    <p:sldId id="1054" r:id="rId68"/>
    <p:sldId id="1055" r:id="rId69"/>
    <p:sldId id="1058" r:id="rId70"/>
    <p:sldId id="1059" r:id="rId71"/>
    <p:sldId id="1060" r:id="rId72"/>
    <p:sldId id="1061" r:id="rId73"/>
    <p:sldId id="1062" r:id="rId74"/>
    <p:sldId id="1063" r:id="rId75"/>
    <p:sldId id="1064" r:id="rId76"/>
    <p:sldId id="1065" r:id="rId77"/>
    <p:sldId id="1066" r:id="rId78"/>
    <p:sldId id="1067" r:id="rId79"/>
    <p:sldId id="1068" r:id="rId80"/>
    <p:sldId id="1046" r:id="rId81"/>
    <p:sldId id="1026" r:id="rId82"/>
    <p:sldId id="343" r:id="rId83"/>
    <p:sldId id="1032" r:id="rId84"/>
    <p:sldId id="1033" r:id="rId85"/>
    <p:sldId id="1034" r:id="rId86"/>
    <p:sldId id="1036" r:id="rId87"/>
    <p:sldId id="1035" r:id="rId88"/>
    <p:sldId id="1037" r:id="rId89"/>
    <p:sldId id="1038" r:id="rId90"/>
    <p:sldId id="1039" r:id="rId91"/>
    <p:sldId id="1040" r:id="rId92"/>
    <p:sldId id="1041" r:id="rId93"/>
    <p:sldId id="1042" r:id="rId94"/>
    <p:sldId id="1044" r:id="rId95"/>
    <p:sldId id="356" r:id="rId96"/>
    <p:sldId id="1043" r:id="rId97"/>
    <p:sldId id="1045" r:id="rId98"/>
    <p:sldId id="1069" r:id="rId99"/>
    <p:sldId id="968" r:id="rId100"/>
    <p:sldId id="1070" r:id="rId101"/>
    <p:sldId id="402" r:id="rId10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766"/>
            <p14:sldId id="520"/>
            <p14:sldId id="991"/>
            <p14:sldId id="992"/>
            <p14:sldId id="993"/>
            <p14:sldId id="994"/>
            <p14:sldId id="995"/>
            <p14:sldId id="996"/>
            <p14:sldId id="998"/>
            <p14:sldId id="999"/>
            <p14:sldId id="1000"/>
            <p14:sldId id="997"/>
            <p14:sldId id="1003"/>
            <p14:sldId id="576"/>
            <p14:sldId id="575"/>
            <p14:sldId id="577"/>
            <p14:sldId id="578"/>
            <p14:sldId id="579"/>
            <p14:sldId id="1056"/>
            <p14:sldId id="1024"/>
            <p14:sldId id="1004"/>
            <p14:sldId id="1025"/>
            <p14:sldId id="1002"/>
            <p14:sldId id="703"/>
            <p14:sldId id="1005"/>
            <p14:sldId id="288"/>
            <p14:sldId id="1009"/>
            <p14:sldId id="1010"/>
            <p14:sldId id="1011"/>
            <p14:sldId id="1008"/>
            <p14:sldId id="1007"/>
            <p14:sldId id="1012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273"/>
            <p14:sldId id="978"/>
            <p14:sldId id="1027"/>
            <p14:sldId id="1029"/>
            <p14:sldId id="725"/>
            <p14:sldId id="726"/>
            <p14:sldId id="1031"/>
            <p14:sldId id="1030"/>
            <p14:sldId id="727"/>
            <p14:sldId id="728"/>
            <p14:sldId id="729"/>
            <p14:sldId id="730"/>
            <p14:sldId id="731"/>
            <p14:sldId id="732"/>
            <p14:sldId id="1028"/>
            <p14:sldId id="1047"/>
            <p14:sldId id="1048"/>
            <p14:sldId id="1049"/>
            <p14:sldId id="1050"/>
            <p14:sldId id="1057"/>
            <p14:sldId id="1051"/>
            <p14:sldId id="1052"/>
            <p14:sldId id="1053"/>
            <p14:sldId id="1054"/>
            <p14:sldId id="1055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46"/>
            <p14:sldId id="1026"/>
            <p14:sldId id="343"/>
            <p14:sldId id="1032"/>
            <p14:sldId id="1033"/>
            <p14:sldId id="1034"/>
            <p14:sldId id="1036"/>
            <p14:sldId id="1035"/>
            <p14:sldId id="1037"/>
            <p14:sldId id="1038"/>
            <p14:sldId id="1039"/>
            <p14:sldId id="1040"/>
            <p14:sldId id="1041"/>
            <p14:sldId id="1042"/>
            <p14:sldId id="1044"/>
            <p14:sldId id="356"/>
            <p14:sldId id="1043"/>
            <p14:sldId id="1045"/>
            <p14:sldId id="1069"/>
            <p14:sldId id="968"/>
            <p14:sldId id="1070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8CA22-DBA2-4C12-98F4-7CE0FD2A2B5C}" v="2" dt="2022-11-25T20:02:39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6" autoAdjust="0"/>
  </p:normalViewPr>
  <p:slideViewPr>
    <p:cSldViewPr>
      <p:cViewPr varScale="1">
        <p:scale>
          <a:sx n="97" d="100"/>
          <a:sy n="97" d="100"/>
        </p:scale>
        <p:origin x="19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елянин Никита" userId="42d57e403e6e8a5d" providerId="Windows Live" clId="Web-{3AD8CA22-DBA2-4C12-98F4-7CE0FD2A2B5C}"/>
    <pc:docChg chg="modSld">
      <pc:chgData name="Белянин Никита" userId="42d57e403e6e8a5d" providerId="Windows Live" clId="Web-{3AD8CA22-DBA2-4C12-98F4-7CE0FD2A2B5C}" dt="2022-11-25T20:02:39.748" v="1" actId="1076"/>
      <pc:docMkLst>
        <pc:docMk/>
      </pc:docMkLst>
      <pc:sldChg chg="modSp">
        <pc:chgData name="Белянин Никита" userId="42d57e403e6e8a5d" providerId="Windows Live" clId="Web-{3AD8CA22-DBA2-4C12-98F4-7CE0FD2A2B5C}" dt="2022-11-25T20:02:39.748" v="1" actId="1076"/>
        <pc:sldMkLst>
          <pc:docMk/>
          <pc:sldMk cId="1226109961" sldId="1020"/>
        </pc:sldMkLst>
        <pc:picChg chg="mod">
          <ac:chgData name="Белянин Никита" userId="42d57e403e6e8a5d" providerId="Windows Live" clId="Web-{3AD8CA22-DBA2-4C12-98F4-7CE0FD2A2B5C}" dt="2022-11-25T20:02:39.748" v="1" actId="1076"/>
          <ac:picMkLst>
            <pc:docMk/>
            <pc:sldMk cId="1226109961" sldId="1020"/>
            <ac:picMk id="6" creationId="{A7FF51E5-60FD-44F1-90E0-61258754D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7B75-BB9F-426A-B4B7-AC409DFD3BDC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0BCE-F8BD-4F73-A364-1765E1753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25.11.2022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2" Type="http://schemas.openxmlformats.org/officeDocument/2006/relationships/hyperlink" Target="https://ru.wikipedia.org/wiki/%D0%9D%D0%BE%D1%81%D0%B8%D1%82%D0%B5%D0%BB%D1%8C_%D0%B8%D0%BD%D1%84%D0%BE%D1%80%D0%BC%D0%B0%D1%86%D0%B8%D0%B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A4%D0%B0%D0%B9%D0%B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7056784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12</a:t>
            </a:r>
          </a:p>
          <a:p>
            <a:pPr algn="l"/>
            <a:r>
              <a:rPr lang="ru-RU" sz="2400" b="1" dirty="0"/>
              <a:t>Файлы. </a:t>
            </a:r>
            <a:endParaRPr lang="en-US" sz="2400" b="1" dirty="0"/>
          </a:p>
          <a:p>
            <a:pPr algn="l"/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22. Знакомство с файлами.</a:t>
            </a:r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ru-RU" sz="2400" b="1" dirty="0">
                <a:solidFill>
                  <a:srgbClr val="0070C0"/>
                </a:solidFill>
              </a:rPr>
              <a:t>3. Обработка текстов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текстовых файлов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Проводник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ru-RU" sz="2400" dirty="0">
                <a:sym typeface="Wingdings" panose="05000000000000000000" pitchFamily="2" charset="2"/>
              </a:rPr>
              <a:t>Нужная папка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ru-RU" sz="2400" dirty="0">
                <a:sym typeface="Wingdings" panose="05000000000000000000" pitchFamily="2" charset="2"/>
              </a:rPr>
              <a:t>Правая кнопка мыши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DD55DD-A16E-47FD-8B55-39AC009D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20" y="1700808"/>
            <a:ext cx="648868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Рассмотренные средства работы с файлами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FILE – </a:t>
            </a:r>
            <a:r>
              <a:rPr lang="ru-RU" sz="2300" dirty="0"/>
              <a:t>структура, хранящая информацию об открытом файле</a:t>
            </a:r>
            <a:endParaRPr lang="en-US" sz="2300" dirty="0"/>
          </a:p>
          <a:p>
            <a:endParaRPr lang="ru-RU" sz="2300" dirty="0"/>
          </a:p>
          <a:p>
            <a:r>
              <a:rPr lang="ru-RU" sz="2300" dirty="0"/>
              <a:t>Упомянутые функции по работе с файлами:</a:t>
            </a:r>
          </a:p>
          <a:p>
            <a:r>
              <a:rPr lang="en-US" sz="2300" i="1" dirty="0" err="1"/>
              <a:t>fopen</a:t>
            </a:r>
            <a:r>
              <a:rPr lang="en-US" sz="2300" i="1" dirty="0"/>
              <a:t>() / </a:t>
            </a:r>
            <a:r>
              <a:rPr lang="en-US" sz="2300" i="1" dirty="0" err="1"/>
              <a:t>fclose</a:t>
            </a:r>
            <a:r>
              <a:rPr lang="en-US" sz="2300" i="1" dirty="0"/>
              <a:t>() </a:t>
            </a:r>
            <a:r>
              <a:rPr lang="ru-RU" sz="2300" i="1" dirty="0"/>
              <a:t> - </a:t>
            </a:r>
            <a:r>
              <a:rPr lang="ru-RU" sz="2300" dirty="0"/>
              <a:t>открытие </a:t>
            </a:r>
            <a:r>
              <a:rPr lang="en-US" sz="2300" dirty="0"/>
              <a:t>/</a:t>
            </a:r>
            <a:r>
              <a:rPr lang="ru-RU" sz="2300" dirty="0"/>
              <a:t> закрытие</a:t>
            </a:r>
            <a:endParaRPr lang="en-US" sz="2300" dirty="0"/>
          </a:p>
          <a:p>
            <a:r>
              <a:rPr lang="en-US" sz="2300" i="1" dirty="0" err="1"/>
              <a:t>fprintf</a:t>
            </a:r>
            <a:r>
              <a:rPr lang="en-US" sz="2300" i="1" dirty="0"/>
              <a:t>() / </a:t>
            </a:r>
            <a:r>
              <a:rPr lang="en-US" sz="2300" i="1" dirty="0" err="1"/>
              <a:t>fscanf</a:t>
            </a:r>
            <a:r>
              <a:rPr lang="en-US" sz="2300" i="1" dirty="0"/>
              <a:t>()</a:t>
            </a:r>
            <a:r>
              <a:rPr lang="ru-RU" sz="2300" i="1" dirty="0"/>
              <a:t> </a:t>
            </a:r>
            <a:r>
              <a:rPr lang="ru-RU" sz="2300" dirty="0"/>
              <a:t>– форматированная запись </a:t>
            </a:r>
            <a:r>
              <a:rPr lang="en-US" sz="2300" dirty="0"/>
              <a:t>/</a:t>
            </a:r>
            <a:r>
              <a:rPr lang="ru-RU" sz="2300" dirty="0"/>
              <a:t> чтение</a:t>
            </a:r>
            <a:endParaRPr lang="en-US" sz="2300" dirty="0"/>
          </a:p>
          <a:p>
            <a:r>
              <a:rPr lang="en-US" sz="2300" i="1" dirty="0" err="1"/>
              <a:t>fwrite</a:t>
            </a:r>
            <a:r>
              <a:rPr lang="en-US" sz="2300" i="1" dirty="0"/>
              <a:t>() / </a:t>
            </a:r>
            <a:r>
              <a:rPr lang="en-US" sz="2300" i="1" dirty="0" err="1"/>
              <a:t>fread</a:t>
            </a:r>
            <a:r>
              <a:rPr lang="en-US" sz="2300" i="1" dirty="0"/>
              <a:t>()  </a:t>
            </a:r>
            <a:r>
              <a:rPr lang="en-US" sz="2300" dirty="0"/>
              <a:t>- </a:t>
            </a:r>
            <a:r>
              <a:rPr lang="ru-RU" sz="2300" dirty="0"/>
              <a:t>работа с бинарными файлами</a:t>
            </a:r>
            <a:r>
              <a:rPr lang="en-US" sz="2300" dirty="0"/>
              <a:t> </a:t>
            </a:r>
            <a:r>
              <a:rPr lang="ru-RU" sz="2300" dirty="0"/>
              <a:t>(запись </a:t>
            </a:r>
            <a:r>
              <a:rPr lang="en-US" sz="2300" dirty="0"/>
              <a:t>/ </a:t>
            </a:r>
            <a:r>
              <a:rPr lang="ru-RU" sz="2300" dirty="0"/>
              <a:t>чтение)</a:t>
            </a:r>
          </a:p>
          <a:p>
            <a:endParaRPr lang="ru-RU" sz="2300" dirty="0"/>
          </a:p>
          <a:p>
            <a:r>
              <a:rPr lang="en-US" sz="2300" i="1" dirty="0" err="1"/>
              <a:t>feof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достигнут ли конец файла?</a:t>
            </a:r>
          </a:p>
          <a:p>
            <a:r>
              <a:rPr lang="en-US" sz="2300" i="1" dirty="0" err="1"/>
              <a:t>fgets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прочитать строку из файла</a:t>
            </a:r>
          </a:p>
          <a:p>
            <a:r>
              <a:rPr lang="en-US" sz="2300" i="1" dirty="0" err="1"/>
              <a:t>getc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прочитать символ из файла</a:t>
            </a:r>
          </a:p>
          <a:p>
            <a:r>
              <a:rPr lang="en-US" sz="2300" dirty="0"/>
              <a:t> </a:t>
            </a:r>
            <a:endParaRPr lang="ru-RU" sz="2300" dirty="0"/>
          </a:p>
          <a:p>
            <a:endParaRPr lang="ru-RU" sz="2300" dirty="0"/>
          </a:p>
          <a:p>
            <a:r>
              <a:rPr lang="en-US" sz="2300" i="1" dirty="0" err="1"/>
              <a:t>fopen_s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безопасная версия </a:t>
            </a:r>
            <a:r>
              <a:rPr lang="en-US" sz="2300" dirty="0" err="1"/>
              <a:t>fopen</a:t>
            </a:r>
            <a:r>
              <a:rPr lang="en-US" sz="2300" dirty="0"/>
              <a:t>()</a:t>
            </a:r>
          </a:p>
          <a:p>
            <a:r>
              <a:rPr lang="en-US" sz="2300" i="1" dirty="0" err="1"/>
              <a:t>fscanf_s</a:t>
            </a:r>
            <a:r>
              <a:rPr lang="en-US" sz="2300" i="1" dirty="0"/>
              <a:t>() </a:t>
            </a:r>
            <a:r>
              <a:rPr lang="en-US" sz="2300" dirty="0"/>
              <a:t>-</a:t>
            </a:r>
            <a:r>
              <a:rPr lang="ru-RU" sz="2300" dirty="0"/>
              <a:t> безопасная версия </a:t>
            </a:r>
            <a:r>
              <a:rPr lang="en-US" sz="2300" dirty="0" err="1"/>
              <a:t>fscanf</a:t>
            </a:r>
            <a:r>
              <a:rPr lang="en-US" sz="23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788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 12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Вспомнили что такое файлы.</a:t>
            </a:r>
          </a:p>
          <a:p>
            <a:pPr marL="457200" indent="-457200">
              <a:buAutoNum type="arabicPeriod"/>
            </a:pPr>
            <a:r>
              <a:rPr lang="ru-RU" sz="2300" dirty="0"/>
              <a:t>Вспомнили, как работать с файлами вручную.</a:t>
            </a:r>
          </a:p>
          <a:p>
            <a:pPr marL="457200" indent="-457200">
              <a:buAutoNum type="arabicPeriod"/>
            </a:pPr>
            <a:r>
              <a:rPr lang="ru-RU" sz="2300" dirty="0"/>
              <a:t>Познакомились, как с файлами работать </a:t>
            </a:r>
            <a:r>
              <a:rPr lang="ru-RU" sz="2300" dirty="0" err="1"/>
              <a:t>программно</a:t>
            </a:r>
            <a:r>
              <a:rPr lang="ru-RU" sz="2300" dirty="0"/>
              <a:t>.</a:t>
            </a:r>
          </a:p>
          <a:p>
            <a:pPr marL="457200" indent="-457200">
              <a:buAutoNum type="arabicPeriod"/>
            </a:pPr>
            <a:r>
              <a:rPr lang="ru-RU" sz="2300" dirty="0"/>
              <a:t>Поработали с файлами, содержащими числовую информацию.</a:t>
            </a:r>
          </a:p>
          <a:p>
            <a:pPr marL="457200" indent="-457200">
              <a:buAutoNum type="arabicPeriod"/>
            </a:pPr>
            <a:r>
              <a:rPr lang="ru-RU" sz="2300" dirty="0"/>
              <a:t>Поработали с файлами, содержащими текст.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про бинарные и текстовые файлы.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текстовых файлов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Открыть файл в редакторе.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Набрать нужный текст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Сохранить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AB7BF3-8D37-4D05-8B58-E207A056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06" y="2060848"/>
            <a:ext cx="6420989" cy="46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папок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Открыть родительскую папку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Нажать </a:t>
            </a:r>
            <a:r>
              <a:rPr lang="ru-RU" sz="2400" dirty="0">
                <a:sym typeface="Wingdings" panose="05000000000000000000" pitchFamily="2" charset="2"/>
              </a:rPr>
              <a:t>Правую кнопка мыши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Создать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Папку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Введите имя папки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8D3587-692F-4840-BAF7-F7F15E4F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6" y="2747040"/>
            <a:ext cx="6615791" cy="39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30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Работа с файлами «</a:t>
            </a:r>
            <a:r>
              <a:rPr lang="ru-RU" b="1" dirty="0" err="1"/>
              <a:t>программно</a:t>
            </a:r>
            <a:r>
              <a:rPr lang="ru-RU" b="1" dirty="0"/>
              <a:t>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339364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– прочитать из файла 2 целых числа, подсчитать их сумму, вывести в другой файл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b="1" dirty="0"/>
              <a:t>Входной файл:</a:t>
            </a:r>
          </a:p>
          <a:p>
            <a:pPr marL="0" indent="0">
              <a:buNone/>
            </a:pPr>
            <a:r>
              <a:rPr lang="en-US" sz="2800" dirty="0"/>
              <a:t>3 12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b="1" dirty="0"/>
              <a:t>Выходной файл:</a:t>
            </a:r>
          </a:p>
          <a:p>
            <a:pPr marL="0" indent="0">
              <a:buNone/>
            </a:pPr>
            <a:r>
              <a:rPr lang="ru-RU" sz="2800" dirty="0"/>
              <a:t>15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382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Работа с файлом</a:t>
            </a:r>
            <a:r>
              <a:rPr lang="en-US" sz="3200" b="1" dirty="0"/>
              <a:t> – </a:t>
            </a:r>
            <a:r>
              <a:rPr lang="ru-RU" sz="3200" b="1" dirty="0"/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Открыть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файлом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086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Чтение из входного файла</a:t>
            </a:r>
            <a:r>
              <a:rPr lang="en-US" sz="2800" b="1" dirty="0">
                <a:solidFill>
                  <a:srgbClr val="00B050"/>
                </a:solidFill>
              </a:rPr>
              <a:t>	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dirty="0"/>
              <a:t>	</a:t>
            </a:r>
            <a:r>
              <a:rPr lang="en-US" sz="2800" dirty="0"/>
              <a:t>FILE *fin;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a, b, s;</a:t>
            </a:r>
          </a:p>
          <a:p>
            <a:pPr marL="0" indent="0">
              <a:buNone/>
            </a:pPr>
            <a:r>
              <a:rPr lang="en-US" sz="2800" dirty="0"/>
              <a:t>	fin = </a:t>
            </a:r>
            <a:r>
              <a:rPr lang="en-US" sz="2800" dirty="0" err="1"/>
              <a:t>fopen</a:t>
            </a:r>
            <a:r>
              <a:rPr lang="en-US" sz="2800" dirty="0"/>
              <a:t>(“</a:t>
            </a:r>
            <a:r>
              <a:rPr lang="en-US" sz="2800" dirty="0">
                <a:solidFill>
                  <a:srgbClr val="7030A0"/>
                </a:solidFill>
              </a:rPr>
              <a:t>d:\\Temp\\Files\\in1.txt</a:t>
            </a:r>
            <a:r>
              <a:rPr lang="en-US" sz="2800" dirty="0"/>
              <a:t>", "</a:t>
            </a:r>
            <a:r>
              <a:rPr lang="en-US" sz="2800" dirty="0" err="1"/>
              <a:t>rt</a:t>
            </a:r>
            <a:r>
              <a:rPr lang="en-US" sz="2800" dirty="0"/>
              <a:t>");</a:t>
            </a:r>
          </a:p>
          <a:p>
            <a:pPr marL="0" indent="0">
              <a:buNone/>
            </a:pPr>
            <a:r>
              <a:rPr lang="en-US" sz="2800" dirty="0"/>
              <a:t>	if (fin == NULL) {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printf</a:t>
            </a:r>
            <a:r>
              <a:rPr lang="en-US" sz="2800" dirty="0"/>
              <a:t>("File in1.txt is not found");</a:t>
            </a:r>
          </a:p>
          <a:p>
            <a:pPr marL="0" indent="0">
              <a:buNone/>
            </a:pPr>
            <a:r>
              <a:rPr lang="en-US" sz="2800" dirty="0"/>
              <a:t>		return;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err="1"/>
              <a:t>fscanf</a:t>
            </a:r>
            <a:r>
              <a:rPr lang="en-US" sz="2800" b="1" dirty="0"/>
              <a:t>(fin, "%</a:t>
            </a:r>
            <a:r>
              <a:rPr lang="en-US" sz="2800" b="1" dirty="0" err="1"/>
              <a:t>d%d</a:t>
            </a:r>
            <a:r>
              <a:rPr lang="en-US" sz="2800" b="1" dirty="0"/>
              <a:t>", &amp;a, &amp;b);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fclose</a:t>
            </a:r>
            <a:r>
              <a:rPr lang="en-US" sz="2800" dirty="0"/>
              <a:t>(fin);</a:t>
            </a:r>
          </a:p>
        </p:txBody>
      </p:sp>
    </p:spTree>
    <p:extLst>
      <p:ext uri="{BB962C8B-B14F-4D97-AF65-F5344CB8AC3E}">
        <p14:creationId xmlns:p14="http://schemas.microsoft.com/office/powerpoint/2010/main" val="11228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48072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Обработка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b="1" dirty="0"/>
              <a:t>	</a:t>
            </a:r>
            <a:r>
              <a:rPr lang="en-US" sz="2800" b="1" dirty="0"/>
              <a:t>s = a + b;</a:t>
            </a:r>
          </a:p>
        </p:txBody>
      </p:sp>
    </p:spTree>
    <p:extLst>
      <p:ext uri="{BB962C8B-B14F-4D97-AF65-F5344CB8AC3E}">
        <p14:creationId xmlns:p14="http://schemas.microsoft.com/office/powerpoint/2010/main" val="363284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48072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</a:t>
            </a:r>
            <a:r>
              <a:rPr lang="en-US" sz="3200" b="1" dirty="0"/>
              <a:t>3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Запись в выходной файл</a:t>
            </a:r>
            <a:r>
              <a:rPr lang="en-US" sz="2800" b="1" dirty="0">
                <a:solidFill>
                  <a:srgbClr val="00B050"/>
                </a:solidFill>
              </a:rPr>
              <a:t>	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dirty="0"/>
              <a:t>	</a:t>
            </a:r>
            <a:r>
              <a:rPr lang="en-US" sz="2800" dirty="0"/>
              <a:t>FILE *</a:t>
            </a:r>
            <a:r>
              <a:rPr lang="en-US" sz="2800" dirty="0" err="1"/>
              <a:t>fout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fout</a:t>
            </a:r>
            <a:r>
              <a:rPr lang="en-US" sz="2800" dirty="0"/>
              <a:t> = </a:t>
            </a:r>
            <a:r>
              <a:rPr lang="en-US" sz="2800" dirty="0" err="1"/>
              <a:t>fopen</a:t>
            </a:r>
            <a:r>
              <a:rPr lang="en-US" sz="2800" dirty="0"/>
              <a:t>(“</a:t>
            </a:r>
            <a:r>
              <a:rPr lang="en-US" sz="2800" dirty="0">
                <a:solidFill>
                  <a:srgbClr val="7030A0"/>
                </a:solidFill>
              </a:rPr>
              <a:t>d:\\Temp\\Files\\out1.txt</a:t>
            </a:r>
            <a:r>
              <a:rPr lang="en-US" sz="2800" dirty="0"/>
              <a:t>", "</a:t>
            </a:r>
            <a:r>
              <a:rPr lang="en-US" sz="2800" dirty="0" err="1"/>
              <a:t>wt</a:t>
            </a:r>
            <a:r>
              <a:rPr lang="en-US" sz="2800" dirty="0"/>
              <a:t>");</a:t>
            </a:r>
          </a:p>
          <a:p>
            <a:pPr marL="0" indent="0">
              <a:buNone/>
            </a:pPr>
            <a:r>
              <a:rPr lang="en-US" sz="2800" dirty="0"/>
              <a:t>	if (</a:t>
            </a:r>
            <a:r>
              <a:rPr lang="en-US" sz="2800" dirty="0" err="1"/>
              <a:t>fout</a:t>
            </a:r>
            <a:r>
              <a:rPr lang="en-US" sz="2800" dirty="0"/>
              <a:t> == NULL) {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printf</a:t>
            </a:r>
            <a:r>
              <a:rPr lang="en-US" sz="2800" dirty="0"/>
              <a:t>("File out1.txt cannot be created");</a:t>
            </a:r>
          </a:p>
          <a:p>
            <a:pPr marL="0" indent="0">
              <a:buNone/>
            </a:pPr>
            <a:r>
              <a:rPr lang="en-US" sz="2800" dirty="0"/>
              <a:t>		return;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err="1"/>
              <a:t>fprintf</a:t>
            </a:r>
            <a:r>
              <a:rPr lang="en-US" sz="2800" b="1" dirty="0"/>
              <a:t>(</a:t>
            </a:r>
            <a:r>
              <a:rPr lang="en-US" sz="2800" b="1" dirty="0" err="1"/>
              <a:t>fout</a:t>
            </a:r>
            <a:r>
              <a:rPr lang="en-US" sz="2800" b="1" dirty="0"/>
              <a:t>, "s = %d", s);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dirty="0" err="1"/>
              <a:t>fclose</a:t>
            </a:r>
            <a:r>
              <a:rPr lang="en-US" sz="2800" dirty="0"/>
              <a:t>(</a:t>
            </a:r>
            <a:r>
              <a:rPr lang="en-US" sz="2800" dirty="0" err="1"/>
              <a:t>fout</a:t>
            </a:r>
            <a:r>
              <a:rPr lang="en-US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4003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Работа с файлами «вручную»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22144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72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Несколько сценариев работы с файлами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21384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Сценарий 1. Входные и выходные данные - в файлах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</a:rPr>
              <a:t>ФАЙЛ_ВХОДНОЙ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ФАЙЛ_ВЫХОДНОЙ</a:t>
            </a:r>
            <a:endParaRPr lang="ru-R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/>
              <a:t>Входные данные готовятся в виде (входных) файлов.</a:t>
            </a:r>
          </a:p>
          <a:p>
            <a:pPr marL="0" indent="0">
              <a:buNone/>
            </a:pPr>
            <a:r>
              <a:rPr lang="ru-RU" sz="2400" dirty="0"/>
              <a:t>Программа загружает данные из входных файлов. Выполняет всю необходимую работу. </a:t>
            </a:r>
          </a:p>
          <a:p>
            <a:pPr marL="0" indent="0">
              <a:buNone/>
            </a:pPr>
            <a:r>
              <a:rPr lang="ru-RU" sz="2400" dirty="0"/>
              <a:t>Результаты сохраняет в (выходные) файлы.</a:t>
            </a:r>
          </a:p>
          <a:p>
            <a:pPr marL="0" indent="0">
              <a:buNone/>
            </a:pPr>
            <a:r>
              <a:rPr lang="ru-RU" sz="2400" b="1" dirty="0"/>
              <a:t>Этапы:</a:t>
            </a:r>
          </a:p>
          <a:p>
            <a:pPr marL="457200" indent="-457200">
              <a:buAutoNum type="arabicParenR"/>
            </a:pPr>
            <a:r>
              <a:rPr lang="ru-RU" sz="2400" dirty="0"/>
              <a:t>Подготовить входные файлы (вручную, либо используя какую-то программу)</a:t>
            </a:r>
          </a:p>
          <a:p>
            <a:pPr marL="457200" indent="-457200">
              <a:buAutoNum type="arabicParenR"/>
            </a:pPr>
            <a:r>
              <a:rPr lang="ru-RU" sz="2400" dirty="0"/>
              <a:t>Запустить программу обработки файлов, которая прочитает входные файлы  и создаст выходной файл</a:t>
            </a:r>
          </a:p>
          <a:p>
            <a:pPr marL="457200" indent="-457200">
              <a:buAutoNum type="arabicParenR"/>
            </a:pPr>
            <a:r>
              <a:rPr lang="ru-RU" sz="2400" dirty="0"/>
              <a:t>Работать с выходным файлов (вручную или при помощи еще какой-то программы)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135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Сценарий 2. Файл для сохранения состояния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ФАЙЛ_СОСТОЯНИЯ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</a:t>
            </a:r>
            <a:endParaRPr lang="ru-R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Программа работает и доходит до какого-то состояния. </a:t>
            </a:r>
          </a:p>
          <a:p>
            <a:pPr marL="0" indent="0">
              <a:buNone/>
            </a:pPr>
            <a:r>
              <a:rPr lang="ru-RU" sz="2400" dirty="0"/>
              <a:t>При необходимости пользователь выполняет сохранение состояния программы. При этом создается файл, хранящий все необходимые данные программы.</a:t>
            </a:r>
          </a:p>
          <a:p>
            <a:pPr marL="0" indent="0">
              <a:buNone/>
            </a:pPr>
            <a:r>
              <a:rPr lang="ru-RU" sz="2400" dirty="0"/>
              <a:t>При необходимости пользователь решает вернуться к сохраненному состоянию. Для этого все данные загружаются из файла состояния.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964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60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2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Знакомство с файлами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6679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Работа с файлами</a:t>
            </a:r>
            <a:r>
              <a:rPr lang="en-US" sz="3200" b="1" dirty="0">
                <a:solidFill>
                  <a:srgbClr val="00B050"/>
                </a:solidFill>
              </a:rPr>
              <a:t> – </a:t>
            </a:r>
            <a:r>
              <a:rPr lang="ru-RU" sz="3200" b="1" dirty="0">
                <a:solidFill>
                  <a:srgbClr val="00B050"/>
                </a:solidFill>
              </a:rPr>
              <a:t>«совсем» 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Подготовить входные файлы (вручную, либо используя какую то программу)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Запустить программу обработки файлов, которая прочитает входные файлы  и создаст выходной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выходным файлов (вручную или при помощи еще какой-то программы)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8812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 – Подготовить входные файлы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Подготовить для следующих задач (№2-№5+) все необходимые входные файлы.</a:t>
            </a:r>
          </a:p>
          <a:p>
            <a:endParaRPr lang="ru-RU" sz="2400" b="1" dirty="0"/>
          </a:p>
          <a:p>
            <a:r>
              <a:rPr lang="ru-RU" sz="2400" b="1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757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1.1 – Подготовить входной файл </a:t>
            </a:r>
            <a:r>
              <a:rPr lang="en-US" sz="2800" b="1" dirty="0"/>
              <a:t>in2.txt</a:t>
            </a:r>
            <a:endParaRPr lang="ru-RU" sz="28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Подготовить для следующих задач (№2-№7) все необходимые входные файлы.</a:t>
            </a:r>
          </a:p>
          <a:p>
            <a:endParaRPr lang="ru-RU" sz="2400" b="1" dirty="0"/>
          </a:p>
          <a:p>
            <a:r>
              <a:rPr lang="ru-RU" sz="2400" b="1" dirty="0"/>
              <a:t> 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3E350-BD31-4445-A525-F2977ED589E3}"/>
              </a:ext>
            </a:extLst>
          </p:cNvPr>
          <p:cNvSpPr txBox="1"/>
          <p:nvPr/>
        </p:nvSpPr>
        <p:spPr>
          <a:xfrm>
            <a:off x="485014" y="1997839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Имя входного файла </a:t>
            </a:r>
            <a:r>
              <a:rPr lang="en-US" sz="2400" dirty="0"/>
              <a:t>in2.txt</a:t>
            </a:r>
          </a:p>
          <a:p>
            <a:endParaRPr lang="en-US" sz="2400" dirty="0"/>
          </a:p>
          <a:p>
            <a:r>
              <a:rPr lang="ru-RU" sz="2400" dirty="0"/>
              <a:t>Место хранения файлов – на ваш выбор.</a:t>
            </a:r>
          </a:p>
          <a:p>
            <a:endParaRPr lang="ru-RU" sz="2400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77279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.1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 клавиатуры вводятся 3 целых числа.</a:t>
            </a:r>
          </a:p>
          <a:p>
            <a:r>
              <a:rPr lang="ru-RU" sz="2400" dirty="0"/>
              <a:t>Их произведение выводится на экран.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  <a:p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075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Файл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0304" y="764704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Файл - именованная область данных на </a:t>
            </a:r>
            <a:r>
              <a:rPr lang="ru-RU" sz="2400" b="1" dirty="0">
                <a:hlinkClick r:id="rId2" tooltip="Носитель информации"/>
              </a:rPr>
              <a:t>носителе информации</a:t>
            </a:r>
            <a:r>
              <a:rPr lang="ru-RU" sz="2400" dirty="0"/>
              <a:t>, используемая как базовый объект взаимодействия с данными в </a:t>
            </a:r>
            <a:r>
              <a:rPr lang="ru-RU" sz="2400" dirty="0">
                <a:hlinkClick r:id="rId3" tooltip="Операционная система"/>
              </a:rPr>
              <a:t>операционных системах</a:t>
            </a:r>
            <a:r>
              <a:rPr lang="ru-RU" sz="2400" dirty="0"/>
              <a:t>.</a:t>
            </a:r>
          </a:p>
          <a:p>
            <a:r>
              <a:rPr lang="ru-RU" sz="2400" b="1" dirty="0"/>
              <a:t> </a:t>
            </a:r>
            <a:r>
              <a:rPr lang="en-US" sz="2400" b="1" dirty="0">
                <a:hlinkClick r:id="rId4"/>
              </a:rPr>
              <a:t>https://ru.wikipedia.org/wiki/%D0%A4%D0%B0%D0%B9%D0%BB</a:t>
            </a:r>
            <a:r>
              <a:rPr lang="ru-RU" sz="2400" b="1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1337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.1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 клавиатуры вводятся 3 целых числа.</a:t>
            </a:r>
          </a:p>
          <a:p>
            <a:r>
              <a:rPr lang="ru-RU" sz="1600" dirty="0"/>
              <a:t>Их произведение выводится на экран.</a:t>
            </a:r>
          </a:p>
          <a:p>
            <a:r>
              <a:rPr lang="ru-RU" sz="1600" dirty="0"/>
              <a:t>Все этапы обработки нужно </a:t>
            </a:r>
            <a:r>
              <a:rPr lang="ru-RU" sz="1600" dirty="0" err="1"/>
              <a:t>логировать</a:t>
            </a:r>
            <a:r>
              <a:rPr lang="ru-RU" sz="1600" dirty="0"/>
              <a:t> (выводом в консоль).</a:t>
            </a:r>
          </a:p>
          <a:p>
            <a:endParaRPr lang="ru-RU" sz="1600" b="1" dirty="0"/>
          </a:p>
          <a:p>
            <a:r>
              <a:rPr lang="ru-RU" sz="1600" b="1" dirty="0"/>
              <a:t>Пример входа:</a:t>
            </a:r>
          </a:p>
          <a:p>
            <a:r>
              <a:rPr lang="en-US" sz="1600" i="1" dirty="0"/>
              <a:t>1 5 8</a:t>
            </a:r>
            <a:endParaRPr lang="ru-RU" sz="1600" i="1" dirty="0"/>
          </a:p>
          <a:p>
            <a:r>
              <a:rPr lang="ru-RU" sz="1600" b="1" dirty="0"/>
              <a:t>Пример выхода:</a:t>
            </a:r>
          </a:p>
          <a:p>
            <a:r>
              <a:rPr lang="ru-RU" sz="1600" i="1" dirty="0"/>
              <a:t> </a:t>
            </a:r>
            <a:r>
              <a:rPr lang="en-US" sz="1600" i="1" dirty="0"/>
              <a:t>40</a:t>
            </a:r>
            <a:endParaRPr lang="ru-RU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3B186-FC05-436F-8EDE-73510C64BD39}"/>
              </a:ext>
            </a:extLst>
          </p:cNvPr>
          <p:cNvSpPr txBox="1"/>
          <p:nvPr/>
        </p:nvSpPr>
        <p:spPr>
          <a:xfrm>
            <a:off x="3491880" y="1988840"/>
            <a:ext cx="532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"ЛР12 Задача 2.1\n"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Числа, читаемые из входного файла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Произведение, выводимое в выходной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scanf(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"%d%d%d"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&amp;a, &amp;b, &amp;c);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"ввели: %d, %d, %d\n"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a, b, c);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Обработка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a * b * c;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"p =  %d\n"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E80A21-FF8D-42F9-82F4-655BF1BF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4" y="4245841"/>
            <a:ext cx="237519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Работа с файлом</a:t>
            </a:r>
            <a:r>
              <a:rPr lang="en-US" sz="3200" b="1" dirty="0">
                <a:solidFill>
                  <a:srgbClr val="00B050"/>
                </a:solidFill>
              </a:rPr>
              <a:t> – </a:t>
            </a:r>
            <a:r>
              <a:rPr lang="ru-RU" sz="3200" b="1" dirty="0">
                <a:solidFill>
                  <a:srgbClr val="00B050"/>
                </a:solidFill>
              </a:rPr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Открыть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файлом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3085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берутся 3 целых числа.</a:t>
            </a:r>
          </a:p>
          <a:p>
            <a:r>
              <a:rPr lang="ru-RU" sz="2400" dirty="0"/>
              <a:t>Их произведение сохраняется в выходной файл.</a:t>
            </a:r>
          </a:p>
          <a:p>
            <a:endParaRPr lang="ru-RU" sz="2400" dirty="0"/>
          </a:p>
          <a:p>
            <a:r>
              <a:rPr lang="ru-RU" sz="2400" dirty="0"/>
              <a:t>Имя входного файла </a:t>
            </a:r>
            <a:r>
              <a:rPr lang="en-US" sz="2400" dirty="0"/>
              <a:t>in2.txt</a:t>
            </a:r>
          </a:p>
          <a:p>
            <a:r>
              <a:rPr lang="ru-RU" sz="2400" dirty="0"/>
              <a:t>Имя выходного файла </a:t>
            </a:r>
            <a:r>
              <a:rPr lang="en-US" sz="2400" dirty="0"/>
              <a:t>out2.txt</a:t>
            </a:r>
          </a:p>
          <a:p>
            <a:endParaRPr lang="en-US" sz="2400" dirty="0"/>
          </a:p>
          <a:p>
            <a:r>
              <a:rPr lang="ru-RU" sz="2400" dirty="0"/>
              <a:t>Место хранения файлов – на ваш выбор.</a:t>
            </a:r>
          </a:p>
          <a:p>
            <a:endParaRPr lang="ru-RU" sz="2400" dirty="0"/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в консоль.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20675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3" y="764704"/>
            <a:ext cx="40677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Из входного файла берутся 3 целых числа.</a:t>
            </a:r>
          </a:p>
          <a:p>
            <a:r>
              <a:rPr lang="ru-RU" sz="1400" dirty="0"/>
              <a:t>Их произведение сохраняется в выходной файл.</a:t>
            </a:r>
          </a:p>
          <a:p>
            <a:endParaRPr lang="ru-RU" sz="1400" dirty="0"/>
          </a:p>
          <a:p>
            <a:r>
              <a:rPr lang="ru-RU" sz="1400" dirty="0"/>
              <a:t>Имя входного файла </a:t>
            </a:r>
            <a:r>
              <a:rPr lang="en-US" sz="1400" dirty="0"/>
              <a:t>in2.txt</a:t>
            </a:r>
          </a:p>
          <a:p>
            <a:r>
              <a:rPr lang="ru-RU" sz="1400" dirty="0"/>
              <a:t>Имя выходного файла </a:t>
            </a:r>
            <a:r>
              <a:rPr lang="en-US" sz="1400" dirty="0"/>
              <a:t>out2.txt</a:t>
            </a:r>
          </a:p>
          <a:p>
            <a:endParaRPr lang="en-US" sz="1400" dirty="0"/>
          </a:p>
          <a:p>
            <a:r>
              <a:rPr lang="ru-RU" sz="1400" dirty="0"/>
              <a:t>Место хранения файлов – на ваш выбор.</a:t>
            </a:r>
          </a:p>
          <a:p>
            <a:endParaRPr lang="ru-RU" sz="1400" dirty="0"/>
          </a:p>
          <a:p>
            <a:r>
              <a:rPr lang="ru-RU" sz="1400" dirty="0"/>
              <a:t>Все этапы обработки нужно </a:t>
            </a:r>
            <a:r>
              <a:rPr lang="ru-RU" sz="1400" dirty="0" err="1"/>
              <a:t>логировать</a:t>
            </a:r>
            <a:r>
              <a:rPr lang="ru-RU" sz="1400" dirty="0"/>
              <a:t> в консоль.</a:t>
            </a:r>
          </a:p>
          <a:p>
            <a:endParaRPr lang="ru-RU" sz="1400" b="1" dirty="0"/>
          </a:p>
          <a:p>
            <a:r>
              <a:rPr lang="ru-RU" sz="1400" b="1" dirty="0"/>
              <a:t>Пример входа:</a:t>
            </a:r>
          </a:p>
          <a:p>
            <a:r>
              <a:rPr lang="en-US" sz="1400" i="1" dirty="0"/>
              <a:t>1 </a:t>
            </a:r>
            <a:r>
              <a:rPr lang="ru-RU" sz="1400" i="1" dirty="0"/>
              <a:t>4 5</a:t>
            </a:r>
          </a:p>
          <a:p>
            <a:r>
              <a:rPr lang="ru-RU" sz="1400" b="1" dirty="0"/>
              <a:t>Пример выхода:</a:t>
            </a:r>
          </a:p>
          <a:p>
            <a:r>
              <a:rPr lang="ru-RU" sz="1400" i="1" dirty="0"/>
              <a:t> 2</a:t>
            </a:r>
            <a:r>
              <a:rPr lang="en-US" sz="1400" i="1" dirty="0"/>
              <a:t>0</a:t>
            </a:r>
            <a:endParaRPr lang="ru-RU" sz="14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D9002-01D3-4717-AD07-D4A3BBEA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48" y="764704"/>
            <a:ext cx="4067743" cy="2915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B5F67-B671-468F-9D82-599F81F6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50" y="4317900"/>
            <a:ext cx="3795246" cy="20162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01F2C0-FDC2-4C7C-B25C-E13063B6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8" y="3873247"/>
            <a:ext cx="405821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 (2)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"ЛР12 Задача 2\n"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Чтение из входного файла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Числа, читаемые из входного файла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Произведение, выводимое в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* fin =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"c:\\Temp\\Lection12\\in2.txt"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fscanf(fin, </a:t>
            </a:r>
            <a:r>
              <a:rPr lang="it-IT" sz="1500" dirty="0">
                <a:solidFill>
                  <a:srgbClr val="A31515"/>
                </a:solidFill>
                <a:latin typeface="Consolas" panose="020B0609020204030204" pitchFamily="49" charset="0"/>
              </a:rPr>
              <a:t>"%d%d%d"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, &amp;a, &amp;b, &amp;c);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  <a:endParaRPr lang="ru-RU" sz="1500" i="1" dirty="0"/>
          </a:p>
        </p:txBody>
      </p:sp>
    </p:spTree>
    <p:extLst>
      <p:ext uri="{BB962C8B-B14F-4D97-AF65-F5344CB8AC3E}">
        <p14:creationId xmlns:p14="http://schemas.microsoft.com/office/powerpoint/2010/main" val="133937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 (3)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логирование ввода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"ввели: %d, %d, %d\n"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, a, b, c);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Обработка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p = a * b * c;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логирование вывода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"p =  %d\n"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Запись в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"c:\\Temp\\Lection12\\out2.txt"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i="1" dirty="0"/>
          </a:p>
        </p:txBody>
      </p:sp>
    </p:spTree>
    <p:extLst>
      <p:ext uri="{BB962C8B-B14F-4D97-AF65-F5344CB8AC3E}">
        <p14:creationId xmlns:p14="http://schemas.microsoft.com/office/powerpoint/2010/main" val="3118115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3.1 – Обработка чисел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 клавиатуры вводятся 5 целых числа.</a:t>
            </a:r>
          </a:p>
          <a:p>
            <a:r>
              <a:rPr lang="ru-RU" sz="2400" dirty="0"/>
              <a:t>Их сумма выводится на экран.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</a:t>
            </a:r>
            <a:r>
              <a:rPr lang="ru-RU" sz="2400" i="1" dirty="0"/>
              <a:t>2 5 9 2</a:t>
            </a:r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923852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</a:t>
            </a:r>
            <a:r>
              <a:rPr lang="en-US" sz="2800" b="1" dirty="0"/>
              <a:t>2</a:t>
            </a:r>
            <a:r>
              <a:rPr lang="ru-RU" sz="2800" b="1" dirty="0"/>
              <a:t> – Обработка чисел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файла </a:t>
            </a:r>
            <a:r>
              <a:rPr lang="en-US" sz="2400" dirty="0"/>
              <a:t>in3.txt </a:t>
            </a:r>
            <a:r>
              <a:rPr lang="ru-RU" sz="2400" dirty="0"/>
              <a:t>вводятся 5 целых числа.</a:t>
            </a:r>
          </a:p>
          <a:p>
            <a:r>
              <a:rPr lang="ru-RU" sz="2400" dirty="0"/>
              <a:t>Их сумма сохраняется в выходной файл </a:t>
            </a:r>
            <a:r>
              <a:rPr lang="en-US" sz="2400" dirty="0"/>
              <a:t>out3.txt</a:t>
            </a:r>
            <a:r>
              <a:rPr lang="ru-RU" sz="2400" dirty="0"/>
              <a:t>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</a:t>
            </a:r>
            <a:r>
              <a:rPr lang="ru-RU" sz="2400" i="1" dirty="0"/>
              <a:t>2 5 9 2</a:t>
            </a:r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336883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берется одномерный массив целых чисел.</a:t>
            </a:r>
          </a:p>
          <a:p>
            <a:r>
              <a:rPr lang="ru-RU" sz="2400" dirty="0"/>
              <a:t>Все элементы большее среднего арифметического нужно увеличить в 10 раз.</a:t>
            </a:r>
          </a:p>
          <a:p>
            <a:r>
              <a:rPr lang="ru-RU" sz="2400" dirty="0"/>
              <a:t>Получившийся массив нужно сохранить в выходном файле.</a:t>
            </a:r>
            <a:endParaRPr lang="en-US" sz="2400" dirty="0"/>
          </a:p>
          <a:p>
            <a:r>
              <a:rPr lang="ru-RU" sz="2400" dirty="0"/>
              <a:t>Формат входного  и выходного файла:</a:t>
            </a:r>
          </a:p>
          <a:p>
            <a:r>
              <a:rPr lang="en-US" sz="2400" i="1" dirty="0"/>
              <a:t>n</a:t>
            </a:r>
          </a:p>
          <a:p>
            <a:r>
              <a:rPr lang="en-US" sz="2400" i="1" dirty="0"/>
              <a:t>a[0] a[1] a[2] a[3]   …  a[n-1]</a:t>
            </a:r>
          </a:p>
          <a:p>
            <a:endParaRPr lang="en-US" sz="2400" i="1" dirty="0"/>
          </a:p>
          <a:p>
            <a:r>
              <a:rPr lang="en-US" sz="2400" i="1" dirty="0"/>
              <a:t>n &lt;= 10</a:t>
            </a:r>
            <a:endParaRPr lang="ru-RU" sz="2400" i="1" dirty="0"/>
          </a:p>
          <a:p>
            <a:r>
              <a:rPr lang="ru-RU" sz="2400" b="1" dirty="0"/>
              <a:t>Пример входа </a:t>
            </a:r>
            <a:r>
              <a:rPr lang="en-US" sz="2400" b="1" dirty="0"/>
              <a:t>(</a:t>
            </a:r>
            <a:r>
              <a:rPr lang="ru-RU" sz="2400" b="1" dirty="0"/>
              <a:t>Файл </a:t>
            </a:r>
            <a:r>
              <a:rPr lang="en-US" sz="2400" b="1" dirty="0"/>
              <a:t>in4.txt):</a:t>
            </a:r>
            <a:endParaRPr lang="ru-RU" sz="2400" b="1" dirty="0"/>
          </a:p>
          <a:p>
            <a:r>
              <a:rPr lang="en-US" sz="2400" i="1" dirty="0"/>
              <a:t>4</a:t>
            </a:r>
          </a:p>
          <a:p>
            <a:r>
              <a:rPr lang="en-US" sz="2400" i="1" dirty="0"/>
              <a:t>1 2 3 4</a:t>
            </a:r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 </a:t>
            </a:r>
          </a:p>
          <a:p>
            <a:r>
              <a:rPr lang="en-US" sz="2400" i="1" dirty="0"/>
              <a:t>1 2 30 40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977693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405821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Из входного файла берется одномерный массив целых чисел.</a:t>
            </a:r>
          </a:p>
          <a:p>
            <a:r>
              <a:rPr lang="ru-RU" sz="1100" dirty="0"/>
              <a:t>Все элементы большее среднего арифметического нужно увеличить в 10 раз.</a:t>
            </a:r>
          </a:p>
          <a:p>
            <a:r>
              <a:rPr lang="ru-RU" sz="1100" dirty="0"/>
              <a:t>Получившийся массив нужно сохранить в выходном файле.</a:t>
            </a:r>
            <a:endParaRPr lang="en-US" sz="1100" dirty="0"/>
          </a:p>
          <a:p>
            <a:r>
              <a:rPr lang="ru-RU" sz="1100" dirty="0"/>
              <a:t>Формат входного  и выходного файла:</a:t>
            </a:r>
          </a:p>
          <a:p>
            <a:r>
              <a:rPr lang="en-US" sz="1100" i="1" dirty="0"/>
              <a:t>n</a:t>
            </a:r>
          </a:p>
          <a:p>
            <a:r>
              <a:rPr lang="en-US" sz="1100" i="1" dirty="0"/>
              <a:t>a[0] a[1] a[2] a[3]   …  a[n-1]</a:t>
            </a:r>
          </a:p>
          <a:p>
            <a:endParaRPr lang="en-US" sz="1100" i="1" dirty="0"/>
          </a:p>
          <a:p>
            <a:r>
              <a:rPr lang="en-US" sz="1100" i="1" dirty="0"/>
              <a:t>n &lt;= 10</a:t>
            </a:r>
            <a:endParaRPr lang="ru-RU" sz="1100" i="1" dirty="0"/>
          </a:p>
          <a:p>
            <a:r>
              <a:rPr lang="ru-RU" sz="1100" b="1" dirty="0"/>
              <a:t>Пример входа </a:t>
            </a:r>
            <a:r>
              <a:rPr lang="en-US" sz="1100" b="1" dirty="0"/>
              <a:t>(</a:t>
            </a:r>
            <a:r>
              <a:rPr lang="ru-RU" sz="1100" b="1" dirty="0"/>
              <a:t>Файл </a:t>
            </a:r>
            <a:r>
              <a:rPr lang="en-US" sz="1100" b="1" dirty="0"/>
              <a:t>in4.txt):</a:t>
            </a:r>
            <a:endParaRPr lang="ru-RU" sz="1100" b="1" dirty="0"/>
          </a:p>
          <a:p>
            <a:r>
              <a:rPr lang="en-US" sz="1100" i="1" dirty="0"/>
              <a:t>4</a:t>
            </a:r>
          </a:p>
          <a:p>
            <a:r>
              <a:rPr lang="en-US" sz="1100" i="1" dirty="0"/>
              <a:t>1 2 3 4</a:t>
            </a:r>
            <a:endParaRPr lang="ru-RU" sz="1100" i="1" dirty="0"/>
          </a:p>
          <a:p>
            <a:r>
              <a:rPr lang="ru-RU" sz="1100" b="1" dirty="0"/>
              <a:t>Пример выхода:</a:t>
            </a:r>
          </a:p>
          <a:p>
            <a:r>
              <a:rPr lang="ru-RU" sz="1100" i="1" dirty="0"/>
              <a:t> </a:t>
            </a:r>
            <a:r>
              <a:rPr lang="en-US" sz="1100" i="1" dirty="0"/>
              <a:t>4 </a:t>
            </a:r>
          </a:p>
          <a:p>
            <a:r>
              <a:rPr lang="en-US" sz="1100" i="1" dirty="0"/>
              <a:t>1 2 30 40</a:t>
            </a:r>
            <a:endParaRPr lang="ru-RU" sz="11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70B3E5-1729-4AA5-99CA-095A9869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632" y="1340768"/>
            <a:ext cx="4058216" cy="29436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29CDA3-3D8F-404D-B62B-A43329A6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32" y="4664347"/>
            <a:ext cx="3994878" cy="19330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6F4726-E702-4245-BF04-5B44196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0" y="3858273"/>
            <a:ext cx="409632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Проводник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C3BE2-C96E-43D0-AB44-426CF31E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4" y="1191327"/>
            <a:ext cx="7546644" cy="55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(2)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FF51E5-60FD-44F1-90E0-61258754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66" y="671646"/>
            <a:ext cx="579963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9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(3)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5C6E12-A8E0-43C9-A580-E2B7DF92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0" y="980728"/>
            <a:ext cx="4235319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(4)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50EA1-7012-485A-9A77-18FC9F56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79" y="1052736"/>
            <a:ext cx="6140841" cy="5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18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5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2</a:t>
            </a:r>
            <a:endParaRPr lang="ru-RU" sz="28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берется одномерный массив целых чисел.</a:t>
            </a:r>
          </a:p>
          <a:p>
            <a:r>
              <a:rPr lang="ru-RU" sz="2400" dirty="0"/>
              <a:t>Все четные элементы меньшие чем среднее арифметическое нужно уменьшить в 2 раза.</a:t>
            </a:r>
          </a:p>
          <a:p>
            <a:r>
              <a:rPr lang="ru-RU" sz="2400" dirty="0"/>
              <a:t>Получившийся массив нужно сохранить в выходном файле.</a:t>
            </a:r>
            <a:endParaRPr lang="en-US" sz="2400" dirty="0"/>
          </a:p>
          <a:p>
            <a:r>
              <a:rPr lang="ru-RU" sz="2400" i="1" dirty="0"/>
              <a:t>Формат входного  и выходного файла:</a:t>
            </a:r>
          </a:p>
          <a:p>
            <a:r>
              <a:rPr lang="en-US" sz="2400" i="1" dirty="0"/>
              <a:t>n</a:t>
            </a:r>
          </a:p>
          <a:p>
            <a:r>
              <a:rPr lang="en-US" sz="2400" i="1" dirty="0"/>
              <a:t>a[0] a[1] a[2] a[3]   …  a[n-1]</a:t>
            </a:r>
          </a:p>
          <a:p>
            <a:endParaRPr lang="en-US" sz="2400" i="1" dirty="0"/>
          </a:p>
          <a:p>
            <a:r>
              <a:rPr lang="en-US" sz="2400" i="1" dirty="0"/>
              <a:t>n &lt;= 10</a:t>
            </a:r>
            <a:endParaRPr lang="ru-RU" sz="2400" i="1" dirty="0"/>
          </a:p>
          <a:p>
            <a:r>
              <a:rPr lang="ru-RU" sz="2400" b="1" dirty="0"/>
              <a:t>Пример входа </a:t>
            </a:r>
            <a:r>
              <a:rPr lang="en-US" sz="2400" b="1" dirty="0"/>
              <a:t>(</a:t>
            </a:r>
            <a:r>
              <a:rPr lang="ru-RU" sz="2400" b="1" dirty="0"/>
              <a:t>Файл </a:t>
            </a:r>
            <a:r>
              <a:rPr lang="en-US" sz="2400" b="1" dirty="0"/>
              <a:t>in</a:t>
            </a:r>
            <a:r>
              <a:rPr lang="ru-RU" sz="2400" b="1" dirty="0"/>
              <a:t>5</a:t>
            </a:r>
            <a:r>
              <a:rPr lang="en-US" sz="2400" b="1" dirty="0"/>
              <a:t>.txt):</a:t>
            </a:r>
            <a:endParaRPr lang="ru-RU" sz="2400" b="1" dirty="0"/>
          </a:p>
          <a:p>
            <a:r>
              <a:rPr lang="en-US" sz="2400" i="1" dirty="0"/>
              <a:t>4</a:t>
            </a:r>
          </a:p>
          <a:p>
            <a:r>
              <a:rPr lang="en-US" sz="2400" i="1" dirty="0"/>
              <a:t>1 2 3 4</a:t>
            </a:r>
            <a:endParaRPr lang="ru-RU" sz="2400" i="1" dirty="0"/>
          </a:p>
          <a:p>
            <a:r>
              <a:rPr lang="ru-RU" sz="2400" b="1" dirty="0"/>
              <a:t>Пример выхода</a:t>
            </a:r>
            <a:r>
              <a:rPr lang="en-US" sz="2400" b="1" dirty="0"/>
              <a:t> (</a:t>
            </a:r>
            <a:r>
              <a:rPr lang="ru-RU" sz="2400" b="1" dirty="0"/>
              <a:t>Файл </a:t>
            </a:r>
            <a:r>
              <a:rPr lang="en-US" sz="2400" b="1" dirty="0"/>
              <a:t>out</a:t>
            </a:r>
            <a:r>
              <a:rPr lang="ru-RU" sz="2400" b="1" dirty="0"/>
              <a:t>5</a:t>
            </a:r>
            <a:r>
              <a:rPr lang="en-US" sz="2400" b="1" dirty="0"/>
              <a:t>.txt):</a:t>
            </a:r>
            <a:endParaRPr lang="ru-RU" sz="2400" b="1" dirty="0"/>
          </a:p>
          <a:p>
            <a:r>
              <a:rPr lang="ru-RU" sz="2400" i="1" dirty="0"/>
              <a:t> </a:t>
            </a:r>
            <a:r>
              <a:rPr lang="en-US" sz="2400" i="1" dirty="0"/>
              <a:t>4 </a:t>
            </a:r>
          </a:p>
          <a:p>
            <a:r>
              <a:rPr lang="en-US" sz="2400" i="1" dirty="0"/>
              <a:t>1 1 3 4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7677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A.</a:t>
            </a:r>
            <a:r>
              <a:rPr lang="ru-RU" sz="2000" dirty="0"/>
              <a:t> Доделать задачи 1-5, которые не успели сделать в классе.</a:t>
            </a:r>
          </a:p>
          <a:p>
            <a:endParaRPr lang="ru-RU" sz="2000" dirty="0"/>
          </a:p>
          <a:p>
            <a:r>
              <a:rPr lang="en-US" sz="2000" dirty="0"/>
              <a:t>6</a:t>
            </a:r>
            <a:r>
              <a:rPr lang="ru-RU" sz="2000" dirty="0"/>
              <a:t>. Задачу из ЛР17 («Массив переменной длины») переделать на работу с файлами.</a:t>
            </a:r>
          </a:p>
          <a:p>
            <a:r>
              <a:rPr lang="ru-RU" sz="2000" dirty="0"/>
              <a:t>Выбрать любую задачу, которую вы выполнили самостоятельно в ЛР17. Добавить к ней загрузку из входного файла. И сохранение результата в выходной файл.</a:t>
            </a:r>
          </a:p>
          <a:p>
            <a:r>
              <a:rPr lang="en-US" sz="2000" dirty="0"/>
              <a:t>7</a:t>
            </a:r>
            <a:r>
              <a:rPr lang="ru-RU" sz="2000" dirty="0"/>
              <a:t>*. Добавить к ЛР17 возможность сохранять в файл состояние массива.</a:t>
            </a:r>
          </a:p>
          <a:p>
            <a:r>
              <a:rPr lang="en-US" sz="2000" dirty="0"/>
              <a:t>8</a:t>
            </a:r>
            <a:r>
              <a:rPr lang="ru-RU" sz="2000" dirty="0"/>
              <a:t>*. Добавить к ЛР17 возможность загружать из файла состояние массива.</a:t>
            </a:r>
          </a:p>
          <a:p>
            <a:r>
              <a:rPr lang="en-US" sz="2000" dirty="0"/>
              <a:t>9*</a:t>
            </a:r>
            <a:r>
              <a:rPr lang="ru-RU" sz="2000" dirty="0"/>
              <a:t>. Добавить к ЛР18 возможность сохранять в файл состояние массива.</a:t>
            </a:r>
          </a:p>
          <a:p>
            <a:r>
              <a:rPr lang="en-US" sz="2000" dirty="0"/>
              <a:t>10*</a:t>
            </a:r>
            <a:r>
              <a:rPr lang="ru-RU" sz="2000" dirty="0"/>
              <a:t>. Добавить к ЛР18 возможность загружать из файла состояние массива.</a:t>
            </a:r>
          </a:p>
          <a:p>
            <a:r>
              <a:rPr lang="en-US" sz="2000" dirty="0"/>
              <a:t>11</a:t>
            </a:r>
            <a:r>
              <a:rPr lang="ru-RU" sz="2000" dirty="0"/>
              <a:t>*. Добавить в игру из ЛР19 сохранение состояния игры в файл по нажатию клавиши </a:t>
            </a:r>
            <a:r>
              <a:rPr lang="en-US" sz="2000" dirty="0"/>
              <a:t>S.</a:t>
            </a:r>
            <a:endParaRPr lang="ru-RU" sz="2000" dirty="0"/>
          </a:p>
          <a:p>
            <a:r>
              <a:rPr lang="en-US" sz="2000" dirty="0"/>
              <a:t>12</a:t>
            </a:r>
            <a:r>
              <a:rPr lang="ru-RU" sz="2000" dirty="0"/>
              <a:t>*. Добавить в игру из ЛР19 загрузку состояния игры из файла по нажатию клавиши </a:t>
            </a:r>
            <a:r>
              <a:rPr lang="en-US" sz="2000" dirty="0"/>
              <a:t>L.</a:t>
            </a:r>
            <a:endParaRPr lang="ru-RU" sz="2000" dirty="0"/>
          </a:p>
          <a:p>
            <a:endParaRPr lang="ru-RU" sz="2000" dirty="0"/>
          </a:p>
          <a:p>
            <a:r>
              <a:rPr lang="en-US" sz="2000" dirty="0"/>
              <a:t>13</a:t>
            </a:r>
            <a:r>
              <a:rPr lang="ru-RU" sz="2000" dirty="0"/>
              <a:t>**. Добавить в сквозной проект возможность сохранения и загрузки состояния</a:t>
            </a:r>
            <a:r>
              <a:rPr lang="en-US" sz="2000" dirty="0"/>
              <a:t> </a:t>
            </a:r>
            <a:r>
              <a:rPr lang="ru-RU" sz="2000" dirty="0"/>
              <a:t>игры.</a:t>
            </a:r>
            <a:endParaRPr lang="en-US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015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лабораторной работе 22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Попробовали создавать текстовые файлы вручную</a:t>
            </a:r>
          </a:p>
          <a:p>
            <a:pPr marL="457200" indent="-457200">
              <a:buAutoNum type="arabicPeriod"/>
            </a:pPr>
            <a:r>
              <a:rPr lang="ru-RU" sz="2300" dirty="0"/>
              <a:t>Попробовали работать с файлами </a:t>
            </a:r>
            <a:r>
              <a:rPr lang="ru-RU" sz="2300" dirty="0" err="1"/>
              <a:t>программно</a:t>
            </a:r>
            <a:endParaRPr lang="ru-RU" sz="2300" dirty="0"/>
          </a:p>
          <a:p>
            <a:pPr marL="457200" indent="-457200">
              <a:buAutoNum type="arabicPeriod"/>
            </a:pPr>
            <a:r>
              <a:rPr lang="ru-RU" sz="2300" dirty="0"/>
              <a:t>Научились загружать входные данные из файлов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Научились сохранять выходные данные в файл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 Научились сохранять состояние в файл.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 Научились восстанавливать состояние программы, загружая его из файла.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** Добавили сохранение</a:t>
            </a:r>
            <a:r>
              <a:rPr lang="en-US" sz="2300" dirty="0"/>
              <a:t>/</a:t>
            </a:r>
            <a:r>
              <a:rPr lang="ru-RU" sz="2300" dirty="0"/>
              <a:t>восстановление состояния игры к сквозному проекту</a:t>
            </a:r>
          </a:p>
          <a:p>
            <a:pPr marL="457200" indent="-457200">
              <a:buAutoNum type="arabicPeriod"/>
            </a:pPr>
            <a:endParaRPr lang="ru-RU" sz="2300" dirty="0"/>
          </a:p>
          <a:p>
            <a:endParaRPr lang="ru-RU" sz="2300" dirty="0"/>
          </a:p>
          <a:p>
            <a:pPr marL="457200" indent="-457200">
              <a:buAutoNum type="arabicPeriod"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419558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673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Сохранение состояния в игре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326442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Сохранить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можно было вернуться к игре, и продолжить её с определенного места, в играх часто предусматривают сохранение</a:t>
            </a:r>
            <a:r>
              <a:rPr lang="en-US" dirty="0"/>
              <a:t>/</a:t>
            </a:r>
            <a:r>
              <a:rPr lang="ru-RU" dirty="0"/>
              <a:t>загрузку состояния.</a:t>
            </a:r>
          </a:p>
          <a:p>
            <a:endParaRPr lang="ru-RU" dirty="0"/>
          </a:p>
          <a:p>
            <a:r>
              <a:rPr lang="ru-RU" dirty="0"/>
              <a:t>Состояние игры включает в себя состояние всех переменных, которые описывают статус всех объектов игры.</a:t>
            </a:r>
          </a:p>
          <a:p>
            <a:endParaRPr lang="ru-RU" dirty="0"/>
          </a:p>
          <a:p>
            <a:r>
              <a:rPr lang="ru-RU" sz="1800" dirty="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 dirty="0"/>
              <a:t>Создать функцию сохранения состояния</a:t>
            </a:r>
          </a:p>
          <a:p>
            <a:pPr lvl="1"/>
            <a:r>
              <a:rPr lang="ru-RU" dirty="0"/>
              <a:t>А) В ней реализовать открытие файла,</a:t>
            </a:r>
          </a:p>
          <a:p>
            <a:pPr lvl="1"/>
            <a:r>
              <a:rPr lang="ru-RU" dirty="0"/>
              <a:t>Б) сохранение всех глобальных  переменных</a:t>
            </a:r>
          </a:p>
          <a:p>
            <a:pPr lvl="1"/>
            <a:r>
              <a:rPr lang="ru-RU" dirty="0"/>
              <a:t>В) закрытие файла</a:t>
            </a:r>
          </a:p>
          <a:p>
            <a:pPr marL="457200" indent="-457200">
              <a:buAutoNum type="arabicParenR"/>
            </a:pPr>
            <a:r>
              <a:rPr lang="ru-RU" dirty="0"/>
              <a:t>Вызвать эту функцию при нажатии определенной клавиши</a:t>
            </a:r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614347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(0.1). Данные, которые нужно сохранить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644D5B-7EAC-43E1-A484-38B994B6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" y="1268760"/>
            <a:ext cx="9045809" cy="48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Имя файла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0AF96-7F38-436A-8F55-CC801249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56383"/>
            <a:ext cx="7344816" cy="537134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Имя файл = </a:t>
            </a:r>
            <a:r>
              <a:rPr lang="en-US" sz="2400" b="1" dirty="0"/>
              <a:t>“IMG_2476.JPG”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8465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(0.2). Данные, которые нужно сохранить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62F0D-2E65-4CCD-8152-E2C13996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664638" cy="36846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7333B6-40B7-4810-9FC4-468A56E5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51" y="4581128"/>
            <a:ext cx="4824536" cy="20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65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(1). функция сохранения состояния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80ED29-C548-46EE-89A2-FD3D29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0"/>
            <a:ext cx="3703268" cy="5760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030BAB-7483-42C3-A321-8BEDE48B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908720"/>
            <a:ext cx="371526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37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(2). Вызов функции сохранения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26AE7-4E97-45A7-B4EF-BC34EC78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3" y="908720"/>
            <a:ext cx="374823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8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(3). Результаты сохранения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91218F-0C4E-4076-974E-80F14D1C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096"/>
            <a:ext cx="4283968" cy="21480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CA545C-CD66-4B47-A95D-BDB32F5B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9" y="4284140"/>
            <a:ext cx="3444249" cy="21480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82DB08-A5E0-45AC-8670-80F3A257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551"/>
            <a:ext cx="4283969" cy="21480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D5E9607-9E67-4C20-8440-1A89098A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89" y="1145508"/>
            <a:ext cx="3444252" cy="21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2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Загрузка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состояние игры ранее было сохранено, то его можно загрузить.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sz="1800" dirty="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 dirty="0"/>
              <a:t>Создать функцию загрузки состояния игры</a:t>
            </a:r>
          </a:p>
          <a:p>
            <a:pPr marL="457200" indent="-457200">
              <a:buAutoNum type="arabicParenR"/>
            </a:pPr>
            <a:r>
              <a:rPr lang="ru-RU" dirty="0"/>
              <a:t>Вызвать эту функцию при нажатии определенной клавиши</a:t>
            </a:r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48642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(1). функция загрузки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409BD0-D1FE-464A-9AF0-5B51BF93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8440"/>
            <a:ext cx="4450098" cy="5733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6E59A-4DC8-4D59-8BF6-5D7E7745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38440"/>
            <a:ext cx="4104456" cy="41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9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(2). Вызов функции загрузки состояния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32DB6E-ECE3-44AE-B448-FD42BE3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20" y="908720"/>
            <a:ext cx="367916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27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(3). Результаты загрузки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DD68E-C5DC-4AD9-ABAA-B2FDB8AF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1018710"/>
            <a:ext cx="4095699" cy="25543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930DC4-B758-42DA-A476-49086A29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" y="4316666"/>
            <a:ext cx="4310184" cy="2161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3F64B-A0CA-4575-8A14-80417168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313217"/>
            <a:ext cx="4310185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2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822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нажатии клавиши </a:t>
            </a:r>
            <a:r>
              <a:rPr lang="en-US" dirty="0"/>
              <a:t>S </a:t>
            </a:r>
            <a:r>
              <a:rPr lang="ru-RU" dirty="0"/>
              <a:t>в файле </a:t>
            </a:r>
            <a:r>
              <a:rPr lang="en-US" dirty="0"/>
              <a:t>game.txt </a:t>
            </a:r>
            <a:r>
              <a:rPr lang="ru-RU" dirty="0"/>
              <a:t>сохранить состояние игры.</a:t>
            </a:r>
          </a:p>
          <a:p>
            <a:r>
              <a:rPr lang="ru-RU" dirty="0"/>
              <a:t>При нажатии клавиши </a:t>
            </a:r>
            <a:r>
              <a:rPr lang="en-US" dirty="0"/>
              <a:t>L </a:t>
            </a:r>
            <a:r>
              <a:rPr lang="ru-RU" dirty="0"/>
              <a:t> из файла </a:t>
            </a:r>
            <a:r>
              <a:rPr lang="en-US" dirty="0"/>
              <a:t>game.txt </a:t>
            </a:r>
            <a:r>
              <a:rPr lang="ru-RU" dirty="0"/>
              <a:t>загрузить состояние игры.</a:t>
            </a:r>
          </a:p>
          <a:p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0E8B9-5B45-45FE-B75F-52437352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18" y="1556792"/>
            <a:ext cx="4276725" cy="5229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14568C-FA40-40CC-99BB-384CCCA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9" y="1603495"/>
            <a:ext cx="38957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Путь к файлу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Путь к файлу 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”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C7BB8-7EE6-4F9C-AFCC-F8DFFE0F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99" y="1706220"/>
            <a:ext cx="6881401" cy="5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87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(2)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27E22-8C16-4DEF-BE76-9F14BD0B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46" y="708004"/>
            <a:ext cx="5758308" cy="61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3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91A0D1-EDFD-4C45-9D3C-72B1811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44" y="751344"/>
            <a:ext cx="5313111" cy="59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4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(4)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5BABE-831C-4118-B248-D878B8ED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06" y="895745"/>
            <a:ext cx="531078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3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</a:t>
            </a:r>
            <a:r>
              <a:rPr lang="en-US" sz="2800" b="1" dirty="0"/>
              <a:t>5</a:t>
            </a:r>
            <a:r>
              <a:rPr lang="ru-RU" sz="2800" b="1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266ACC-43F9-4307-B738-3B0C5486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6" y="980728"/>
            <a:ext cx="5398785" cy="27050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6B8721-5FAD-4672-87A7-FCA2BC3B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417" y="980728"/>
            <a:ext cx="2857500" cy="2705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D17495-0D90-4815-A343-43C04C9B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417" y="3911611"/>
            <a:ext cx="2857500" cy="27051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6BFD22-587D-4B8E-BAA0-99A55C388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26" y="3911611"/>
            <a:ext cx="5394982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2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Работа с бинарными файлами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76768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нажатии клавиши </a:t>
            </a:r>
            <a:r>
              <a:rPr lang="en-US" dirty="0"/>
              <a:t>S </a:t>
            </a:r>
            <a:r>
              <a:rPr lang="ru-RU" dirty="0"/>
              <a:t>в файле </a:t>
            </a:r>
            <a:r>
              <a:rPr lang="en-US" dirty="0"/>
              <a:t>game</a:t>
            </a:r>
            <a:r>
              <a:rPr lang="ru-RU" dirty="0"/>
              <a:t>_</a:t>
            </a:r>
            <a:r>
              <a:rPr lang="en-US" dirty="0" err="1"/>
              <a:t>bin.bin</a:t>
            </a:r>
            <a:r>
              <a:rPr lang="en-US" dirty="0"/>
              <a:t> </a:t>
            </a:r>
            <a:r>
              <a:rPr lang="ru-RU" dirty="0"/>
              <a:t>сохранить состояние игры.</a:t>
            </a:r>
          </a:p>
          <a:p>
            <a:r>
              <a:rPr lang="ru-RU" dirty="0"/>
              <a:t>При нажатии клавиши </a:t>
            </a:r>
            <a:r>
              <a:rPr lang="en-US" dirty="0"/>
              <a:t>L </a:t>
            </a:r>
            <a:r>
              <a:rPr lang="ru-RU" dirty="0"/>
              <a:t> из файла </a:t>
            </a:r>
            <a:r>
              <a:rPr lang="en-US" dirty="0"/>
              <a:t>game</a:t>
            </a:r>
            <a:r>
              <a:rPr lang="ru-RU" dirty="0"/>
              <a:t>_</a:t>
            </a:r>
            <a:r>
              <a:rPr lang="en-US" dirty="0" err="1"/>
              <a:t>bin.bin</a:t>
            </a:r>
            <a:r>
              <a:rPr lang="en-US" dirty="0"/>
              <a:t>  </a:t>
            </a:r>
            <a:r>
              <a:rPr lang="ru-RU" dirty="0"/>
              <a:t>загрузить состояние игры.</a:t>
            </a:r>
          </a:p>
          <a:p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F35A0-630C-4AC0-90A2-764B0DF6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3579364" cy="38488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F0FC64-802F-4218-8732-E3098F54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98480"/>
            <a:ext cx="4297453" cy="49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(2)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27E22-8C16-4DEF-BE76-9F14BD0B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46" y="708004"/>
            <a:ext cx="5758308" cy="61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3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(3)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90443-2FB2-4FAF-9076-46786FA9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71" y="837037"/>
            <a:ext cx="5197857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0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(4)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88E6A-A5D7-4AC8-98E9-7B6D51DE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9" y="869145"/>
            <a:ext cx="533516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</a:t>
            </a:r>
            <a:r>
              <a:rPr lang="en-US" sz="2800" b="1" dirty="0"/>
              <a:t>5</a:t>
            </a:r>
            <a:r>
              <a:rPr lang="ru-RU" sz="2800" b="1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B5C7C1-E97D-4757-8A66-9E4BFE67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8" y="1867764"/>
            <a:ext cx="6754473" cy="33843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075F86-C867-4CB1-8605-6A3752A6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751344"/>
            <a:ext cx="5460099" cy="59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Полное имя файла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Полное имя файла </a:t>
            </a:r>
          </a:p>
          <a:p>
            <a:r>
              <a:rPr lang="ru-RU" sz="2400" b="1" dirty="0"/>
              <a:t>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\IMG_2476.JPG”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C7BB8-7EE6-4F9C-AFCC-F8DFFE0F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99" y="1706220"/>
            <a:ext cx="6881401" cy="5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65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1. Открыть меню «Файл»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60B46D-8898-4BDE-9286-25124C11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836504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42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2. Выбрать пункт меню «Открыть»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CFB062-A3DF-4E57-884F-9C3313B0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47" y="1556792"/>
            <a:ext cx="8627633" cy="49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3. Выбрать пункт «Файл…»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0514B9-4820-4395-B4B1-67F5CA39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2" y="1282120"/>
            <a:ext cx="84652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4. В открывшемся окне «Открыть файл» выбрать папку в которой лежит ваш бинарный файл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DBC7F-27F1-49D4-92FF-A5ABF50C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9" y="1916832"/>
            <a:ext cx="8460432" cy="47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30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5</a:t>
            </a:r>
            <a:r>
              <a:rPr lang="ru-RU" sz="1900" dirty="0"/>
              <a:t>.</a:t>
            </a:r>
            <a:r>
              <a:rPr lang="en-US" sz="1900" dirty="0"/>
              <a:t> </a:t>
            </a:r>
            <a:r>
              <a:rPr lang="ru-RU" sz="1900" dirty="0"/>
              <a:t>В окне «Открыть файл» выбрать ваш бинарный файл – в нашем случае это «</a:t>
            </a:r>
            <a:r>
              <a:rPr lang="en-US" sz="1900" dirty="0" err="1"/>
              <a:t>game_bin.bin</a:t>
            </a:r>
            <a:r>
              <a:rPr lang="ru-RU" sz="1900" dirty="0"/>
              <a:t>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DB045-3860-48C3-85B9-C93350EA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2" y="1844824"/>
            <a:ext cx="8629835" cy="48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5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6</a:t>
            </a:r>
            <a:r>
              <a:rPr lang="ru-RU" sz="1900" dirty="0"/>
              <a:t>.</a:t>
            </a:r>
            <a:r>
              <a:rPr lang="en-US" sz="1900" dirty="0"/>
              <a:t> </a:t>
            </a:r>
            <a:r>
              <a:rPr lang="ru-RU" sz="1900" dirty="0"/>
              <a:t>В окне «Открыть файл» нажать кнопку        рядом с кнопкой «Открыть»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FAF18F-600D-4192-AC6F-5CAF3EE5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2163237"/>
            <a:ext cx="8172400" cy="4578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7DF464-3C5F-4B12-AB46-CFCB69A4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32" y="782274"/>
            <a:ext cx="347292" cy="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63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7. Выбрать пункт «Открыть с помощью…»</a:t>
            </a:r>
            <a:r>
              <a:rPr lang="en-US" sz="1900" dirty="0"/>
              <a:t> </a:t>
            </a:r>
            <a:endParaRPr lang="ru-RU" sz="1900" dirty="0"/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DCDC76-6FDB-4897-9781-AAF4626BA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1700203"/>
            <a:ext cx="8532440" cy="50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1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8. В открывшемся окне «Открыть с помощью…»</a:t>
            </a:r>
            <a:r>
              <a:rPr lang="en-US" sz="1900" dirty="0"/>
              <a:t> </a:t>
            </a:r>
            <a:r>
              <a:rPr lang="ru-RU" sz="1900" dirty="0"/>
              <a:t> выбрать «Двоичный редактор (По умолчанию)»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5B377-A4C6-4A4B-B9D0-24C6F0D0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08920"/>
            <a:ext cx="5086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6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9. Нажать кнопку «ОК»</a:t>
            </a:r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80BCF-622E-4042-86EC-FA88F686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647940"/>
            <a:ext cx="5086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10. Работать с открывшимся содержимым бинарного файла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EF7E8-D76E-4581-8C65-EEC0F57C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316079"/>
            <a:ext cx="7452320" cy="54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Содержимое файла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Полное имя файла </a:t>
            </a:r>
          </a:p>
          <a:p>
            <a:r>
              <a:rPr lang="ru-RU" sz="2400" b="1" dirty="0"/>
              <a:t>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\IMG_2476.JPG”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7CC49-1A59-4CF0-A5F7-A256B604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85" y="1797514"/>
            <a:ext cx="7219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424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544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3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Обработка текстов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5514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354013"/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s[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"ЛР23 Задача 1\n"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(2)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fr-FR" sz="18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* fin = fopen(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"c:\\Temp\\Lection12\\text1.txt"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"c:\\Temp\\Lection12\\out1.txt"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617370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(3)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 цикле для всех строк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(fin)) {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 загрузить строку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(s,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- 1, fin) !=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	// обработать загруженную строку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i = 0; s[i] != </a:t>
            </a:r>
            <a:r>
              <a:rPr lang="nn-NO" sz="18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ru-R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(s[i] == 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'\t'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Если прочитан пробел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		s[i] = 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'%'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Заменяем его на '%’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	// сохранить строку в выходной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"&gt;&gt;%s&lt;&lt;\n"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59907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(4)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закрыли файлы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ЛР23 Задача 1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FINISH\n"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4049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(5) Выполнение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6D9FCF-3FC5-4B53-A640-C07BA7D4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728462"/>
            <a:ext cx="5314411" cy="4652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AA21EC-121A-4BAF-A475-A77E6309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08359"/>
            <a:ext cx="5258178" cy="46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15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2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2</a:t>
            </a:r>
            <a:r>
              <a:rPr lang="en-US" sz="2000" dirty="0"/>
              <a:t>.txt </a:t>
            </a:r>
            <a:r>
              <a:rPr lang="ru-RU" sz="2000" b="1" dirty="0"/>
              <a:t>сделав все буквы БОЛЬШИМИ.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/>
              <a:t>Использовать для чтения строк </a:t>
            </a:r>
            <a:r>
              <a:rPr lang="en-US" sz="2000" b="1" dirty="0" err="1"/>
              <a:t>fgets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2936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3*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3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3</a:t>
            </a:r>
            <a:r>
              <a:rPr lang="en-US" sz="2000" dirty="0"/>
              <a:t>.txt </a:t>
            </a:r>
            <a:r>
              <a:rPr lang="ru-RU" sz="2000" b="1" dirty="0"/>
              <a:t>выведя в конце каждой строки символ </a:t>
            </a:r>
            <a:r>
              <a:rPr lang="en-US" sz="2000" b="1" dirty="0"/>
              <a:t>#</a:t>
            </a:r>
            <a:r>
              <a:rPr lang="ru-RU" sz="2000" b="1" dirty="0"/>
              <a:t>, если в строке встретилась хотя бы одна буква.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/>
              <a:t>Использовать для чтения строк </a:t>
            </a:r>
            <a:r>
              <a:rPr lang="en-US" sz="2000" b="1" dirty="0" err="1"/>
              <a:t>fgets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6377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4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4</a:t>
            </a:r>
            <a:r>
              <a:rPr lang="en-US" sz="2000" dirty="0"/>
              <a:t>.txt </a:t>
            </a:r>
            <a:r>
              <a:rPr lang="ru-RU" sz="2000" dirty="0"/>
              <a:t>добавив в выходной текст сразу после слова, содержащего хотя бы одну заглавную букву, символ </a:t>
            </a:r>
            <a:r>
              <a:rPr lang="en-US" sz="2000" dirty="0"/>
              <a:t>‘+’. </a:t>
            </a:r>
            <a:r>
              <a:rPr lang="ru-RU" sz="2000" dirty="0"/>
              <a:t>Использовать для чтения из файла функцию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929042-B86C-40F8-87A6-DBF1EC75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99503"/>
            <a:ext cx="4749765" cy="4841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101554-B49E-4766-8A51-1FF3D20A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016134"/>
            <a:ext cx="4736464" cy="4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2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Пользовательские операции над файлами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Открыть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Создать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Скопировать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Перенести (вырезать)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Переименовать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Удалить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И др.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CAF00-E1EB-4304-BE3D-7D5C97FB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97" y="1139122"/>
            <a:ext cx="5203799" cy="52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7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(1)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"ЛР23 Задача 4\n"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* fin = fopen(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"c:\\Temp\\Lection12\\text4.txt"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"c:\\Temp\\Lection12\\out4.txt"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1131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(2)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читаемый из файла очередной символ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именно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!!! если будет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char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- то будут проблемы!!!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is_letter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= 1 если прочитана буква,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is_letter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= 0 если прочитана не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 - формируемое слово,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word_len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- его длина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ru-RU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пока файл не кончился - читаем очередной символ из файла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(fin)) !=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прочитали из файла букву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//if 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isalpha_my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((unsigned char)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)) { // с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русскими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буквами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если до этого была не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начинаем формировать новое слово!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фиксируем, что была прочитана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очередную букву добавляем к слову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++]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Если слово слишком длинное - то лишние буквы выкидываем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1843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(3)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прочитали из файла не букву!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if (!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isalpha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)) 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если до этого была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накоплены символы - нужно закрыть строку в конце символом '\0’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'\0’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word[i] != </a:t>
            </a:r>
            <a:r>
              <a:rPr lang="nn-NO" sz="14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"+"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фиксируем, что была прочитана не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в выходной файл добавляем только что прочитанный символ "КАК ЕСТЬ"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else 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while ((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getc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(fin)) != EOF)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1149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(4)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Последнее слово - ЗАКРЫТЬ!!!!!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до этого была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накоплены символы - нужно закрыть строку в конце символом '\0’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'\0’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word[i] != </a:t>
            </a:r>
            <a:r>
              <a:rPr lang="nn-NO" sz="14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"+"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закрыли файлы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ЛР23 Задача 4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576841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5*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5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5</a:t>
            </a:r>
            <a:r>
              <a:rPr lang="en-US" sz="2000" dirty="0"/>
              <a:t>.txt </a:t>
            </a:r>
            <a:r>
              <a:rPr lang="ru-RU" sz="2000" dirty="0"/>
              <a:t>добавив в выходной текст сразу после слова, не содержащего ни одной </a:t>
            </a:r>
            <a:r>
              <a:rPr lang="ru-RU" sz="2000" dirty="0" err="1"/>
              <a:t>заглавноё</a:t>
            </a:r>
            <a:r>
              <a:rPr lang="ru-RU" sz="2000" dirty="0"/>
              <a:t> буквы, символ </a:t>
            </a:r>
            <a:r>
              <a:rPr lang="en-US" sz="2000" dirty="0"/>
              <a:t>‘</a:t>
            </a:r>
            <a:r>
              <a:rPr lang="ru-RU" sz="2000" dirty="0"/>
              <a:t>-</a:t>
            </a:r>
            <a:r>
              <a:rPr lang="en-US" sz="2000" dirty="0"/>
              <a:t>’. </a:t>
            </a:r>
            <a:r>
              <a:rPr lang="ru-RU" sz="2000" dirty="0"/>
              <a:t>Использовать для чтения из файла функцию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72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Доделать все задачи 1-5.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Общее задание – из файла </a:t>
            </a:r>
            <a:r>
              <a:rPr lang="en-US" dirty="0"/>
              <a:t>textN.txt </a:t>
            </a:r>
            <a:r>
              <a:rPr lang="ru-RU" dirty="0"/>
              <a:t>нужно переписать в файл </a:t>
            </a:r>
            <a:r>
              <a:rPr lang="en-US" dirty="0"/>
              <a:t>outN.txt </a:t>
            </a:r>
            <a:r>
              <a:rPr lang="ru-RU" dirty="0"/>
              <a:t>текст, внеся некоторые изменения.</a:t>
            </a:r>
            <a:r>
              <a:rPr lang="ru-RU" sz="1800" dirty="0"/>
              <a:t> Использовать для чтения строк </a:t>
            </a:r>
            <a:r>
              <a:rPr lang="en-US" sz="1800" b="1" dirty="0" err="1"/>
              <a:t>fgets</a:t>
            </a:r>
            <a:r>
              <a:rPr lang="ru-RU" sz="1800" dirty="0"/>
              <a:t>().</a:t>
            </a:r>
            <a:endParaRPr lang="en-US" sz="1800" dirty="0"/>
          </a:p>
          <a:p>
            <a:endParaRPr lang="ru-RU" dirty="0"/>
          </a:p>
          <a:p>
            <a:r>
              <a:rPr lang="ru-RU" dirty="0"/>
              <a:t>6. Нужно в конце каждой строки добавить число </a:t>
            </a:r>
            <a:r>
              <a:rPr lang="en-US" dirty="0"/>
              <a:t>K – </a:t>
            </a:r>
            <a:r>
              <a:rPr lang="ru-RU" dirty="0"/>
              <a:t>сколько в строке раз встретился символ ТОЧКА С ЗАПЯТОЙ.</a:t>
            </a:r>
          </a:p>
          <a:p>
            <a:r>
              <a:rPr lang="ru-RU" dirty="0"/>
              <a:t>7*. Нужно в конце каждой строки добавить число </a:t>
            </a:r>
            <a:r>
              <a:rPr lang="en-US" dirty="0"/>
              <a:t>K – </a:t>
            </a:r>
            <a:r>
              <a:rPr lang="ru-RU" dirty="0"/>
              <a:t>сколько в строке раз встретился символ ВОПРОСИТЕЛЬНЫЙ ЗНАК.</a:t>
            </a:r>
          </a:p>
          <a:p>
            <a:r>
              <a:rPr lang="ru-RU" dirty="0"/>
              <a:t>8. Предложите свой собственный способ обработки текста из входного файла. </a:t>
            </a:r>
          </a:p>
        </p:txBody>
      </p:sp>
    </p:spTree>
    <p:extLst>
      <p:ext uri="{BB962C8B-B14F-4D97-AF65-F5344CB8AC3E}">
        <p14:creationId xmlns:p14="http://schemas.microsoft.com/office/powerpoint/2010/main" val="4198316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9. Сделать индивидуальную задачу - выберите свой вариант преобразования – согласно номера  в журнале!</a:t>
            </a:r>
          </a:p>
          <a:p>
            <a:endParaRPr lang="ru-RU" dirty="0"/>
          </a:p>
          <a:p>
            <a:r>
              <a:rPr lang="ru-RU" dirty="0"/>
              <a:t>Общее задание:</a:t>
            </a:r>
          </a:p>
          <a:p>
            <a:r>
              <a:rPr lang="ru-RU" dirty="0"/>
              <a:t>Общее задание – из файла </a:t>
            </a:r>
            <a:r>
              <a:rPr lang="en-US" dirty="0"/>
              <a:t>text</a:t>
            </a:r>
            <a:r>
              <a:rPr lang="ru-RU" dirty="0"/>
              <a:t>9</a:t>
            </a:r>
            <a:r>
              <a:rPr lang="en-US" dirty="0"/>
              <a:t>.txt </a:t>
            </a:r>
            <a:r>
              <a:rPr lang="ru-RU" dirty="0"/>
              <a:t>нужно переписать в файл </a:t>
            </a:r>
            <a:r>
              <a:rPr lang="en-US" dirty="0"/>
              <a:t>out</a:t>
            </a:r>
            <a:r>
              <a:rPr lang="ru-RU" dirty="0"/>
              <a:t>9</a:t>
            </a:r>
            <a:r>
              <a:rPr lang="en-US" dirty="0"/>
              <a:t>.txt </a:t>
            </a:r>
            <a:r>
              <a:rPr lang="ru-RU" dirty="0"/>
              <a:t>текст, внеся некоторые изменения. </a:t>
            </a:r>
            <a:r>
              <a:rPr lang="ru-RU" sz="1800" dirty="0"/>
              <a:t>Использовать для чтения строк </a:t>
            </a:r>
            <a:r>
              <a:rPr lang="en-US" sz="1800" b="1" dirty="0" err="1"/>
              <a:t>fgets</a:t>
            </a:r>
            <a:r>
              <a:rPr lang="ru-RU" sz="1800" dirty="0"/>
              <a:t>().</a:t>
            </a:r>
            <a:endParaRPr lang="en-US" sz="1800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маленькие латинские буквы заменить символом  ‘#’.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согласные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большие латинские буквы заменить символом  ‘$’.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маленькие латинские буквы заменить символом  ‘@’.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цифры заменить символом  ‘X’.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большими.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маленькими.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за исключением латинских букв,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знаки препинания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арифметических операций,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141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10**. Предложите свой собственный способ обработки текста из входного файла. </a:t>
            </a:r>
          </a:p>
          <a:p>
            <a:r>
              <a:rPr lang="ru-RU" sz="1800" dirty="0"/>
              <a:t>Нужн</a:t>
            </a:r>
            <a:r>
              <a:rPr lang="ru-RU" dirty="0"/>
              <a:t>о и</a:t>
            </a:r>
            <a:r>
              <a:rPr lang="ru-RU" sz="1800" dirty="0"/>
              <a:t>спользовать для чтения из файла функцию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1800" dirty="0"/>
              <a:t>().</a:t>
            </a:r>
          </a:p>
          <a:p>
            <a:endParaRPr lang="ru-RU" dirty="0"/>
          </a:p>
          <a:p>
            <a:r>
              <a:rPr lang="ru-RU" sz="1800" dirty="0"/>
              <a:t>Приветствуется преобразование текста в </a:t>
            </a:r>
            <a:r>
              <a:rPr lang="en-US" sz="1800" dirty="0"/>
              <a:t>HTML </a:t>
            </a:r>
            <a:r>
              <a:rPr lang="ru-RU" sz="1800" dirty="0"/>
              <a:t>файл.</a:t>
            </a:r>
            <a:endParaRPr lang="en-US" sz="1800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8080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Познакомились с обработкой текстовых файлов.</a:t>
            </a:r>
          </a:p>
        </p:txBody>
      </p:sp>
    </p:spTree>
    <p:extLst>
      <p:ext uri="{BB962C8B-B14F-4D97-AF65-F5344CB8AC3E}">
        <p14:creationId xmlns:p14="http://schemas.microsoft.com/office/powerpoint/2010/main" val="2245525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021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16998</TotalTime>
  <Words>4366</Words>
  <Application>Microsoft Office PowerPoint</Application>
  <PresentationFormat>Экран (4:3)</PresentationFormat>
  <Paragraphs>633</Paragraphs>
  <Slides>101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02" baseType="lpstr">
      <vt:lpstr>Тема Office</vt:lpstr>
      <vt:lpstr>Курс «Основы программирования» Власенко Олег Федосович SimbirSoft</vt:lpstr>
      <vt:lpstr>Работа с файлами «вручную»</vt:lpstr>
      <vt:lpstr>Файл</vt:lpstr>
      <vt:lpstr>Проводник</vt:lpstr>
      <vt:lpstr>Имя файла</vt:lpstr>
      <vt:lpstr>Путь к файлу</vt:lpstr>
      <vt:lpstr>Полное имя файла</vt:lpstr>
      <vt:lpstr>Содержимое файла</vt:lpstr>
      <vt:lpstr>Пользовательские операции над файлами</vt:lpstr>
      <vt:lpstr>Создание текстовых файлов «вручную»</vt:lpstr>
      <vt:lpstr>Создание текстовых файлов «вручную»</vt:lpstr>
      <vt:lpstr>Создание папок «вручную»</vt:lpstr>
      <vt:lpstr>Презентация PowerPoint</vt:lpstr>
      <vt:lpstr>Работа с файлами «программно»</vt:lpstr>
      <vt:lpstr>Задача – прочитать из файла 2 целых числа, подсчитать их сумму, вывести в другой файл</vt:lpstr>
      <vt:lpstr>Работа с файлом – общий алгоритм</vt:lpstr>
      <vt:lpstr>Задача (1)</vt:lpstr>
      <vt:lpstr>Задача (2)</vt:lpstr>
      <vt:lpstr>Задача (3)</vt:lpstr>
      <vt:lpstr>Презентация PowerPoint</vt:lpstr>
      <vt:lpstr>Несколько сценариев работы с файлами</vt:lpstr>
      <vt:lpstr>Сценарий 1. Входные и выходные данные - в файлах</vt:lpstr>
      <vt:lpstr>Сценарий 2. Файл для сохранения состояния</vt:lpstr>
      <vt:lpstr>Презентация PowerPoint</vt:lpstr>
      <vt:lpstr>Лабораторная работа №22</vt:lpstr>
      <vt:lpstr>Работа с файлами – «совсем» общий алгоритм</vt:lpstr>
      <vt:lpstr>Задача 1 – Подготовить входные файлы</vt:lpstr>
      <vt:lpstr>Задача 1.1 – Подготовить входной файл in2.txt</vt:lpstr>
      <vt:lpstr>Задача 2.1 – Обработка чисел 1</vt:lpstr>
      <vt:lpstr>Задача 2.1 – Обработка чисел 1</vt:lpstr>
      <vt:lpstr>Работа с файлом – общий алгоритм</vt:lpstr>
      <vt:lpstr>Задача 2.2 – Обработка чисел 1</vt:lpstr>
      <vt:lpstr>Задача 2.2 – Обработка чисел 1</vt:lpstr>
      <vt:lpstr>Задача 2.2 – Обработка чисел 1 (2)</vt:lpstr>
      <vt:lpstr>Задача 2.2 – Обработка чисел 1 (3)</vt:lpstr>
      <vt:lpstr>Задача 3.1 – Обработка чисел 2</vt:lpstr>
      <vt:lpstr>Задача 3.2 – Обработка чисел 2</vt:lpstr>
      <vt:lpstr>Задача 4 – Обработка одномерного массива</vt:lpstr>
      <vt:lpstr>Задача 4 – Обработка одномерного массива</vt:lpstr>
      <vt:lpstr>Задача 4 – Обработка одномерного массива (2)</vt:lpstr>
      <vt:lpstr>Задача 4 – Обработка одномерного массива (3)</vt:lpstr>
      <vt:lpstr>Задача 4 – Обработка одномерного массива (4)</vt:lpstr>
      <vt:lpstr>Задача 5 – Обработка одномерного массива 2</vt:lpstr>
      <vt:lpstr>Домашнее задание</vt:lpstr>
      <vt:lpstr>ИТОГО по лабораторной работе 22</vt:lpstr>
      <vt:lpstr>Презентация PowerPoint</vt:lpstr>
      <vt:lpstr>Сохранение состояния в игре</vt:lpstr>
      <vt:lpstr>Задача C7. Сохранить состояние игры</vt:lpstr>
      <vt:lpstr>Задача C7. Реализация (0.1). Данные, которые нужно сохранить</vt:lpstr>
      <vt:lpstr>Задача C7. Реализация (0.2). Данные, которые нужно сохранить</vt:lpstr>
      <vt:lpstr>Задача C7. Реализация (1). функция сохранения состояния</vt:lpstr>
      <vt:lpstr>Задача C7. Реализация (2). Вызов функции сохранения состояния</vt:lpstr>
      <vt:lpstr>Задача C7. Реализация (3). Результаты сохранения</vt:lpstr>
      <vt:lpstr>Задача C8. Загрузка состояние игры</vt:lpstr>
      <vt:lpstr>Задача C8. Реализация (1). функция загрузки состояния</vt:lpstr>
      <vt:lpstr>Задача C8. Реализация (2). Вызов функции загрузки состояния</vt:lpstr>
      <vt:lpstr>Задача C8. Реализация (3). Результаты загрузки</vt:lpstr>
      <vt:lpstr>Презентация PowerPoint</vt:lpstr>
      <vt:lpstr>ЛР19. Сохранение состояния игры</vt:lpstr>
      <vt:lpstr>ЛР19. Сохранение состояния игры (2)</vt:lpstr>
      <vt:lpstr>ЛР19. Сохранение состояния игры (3)</vt:lpstr>
      <vt:lpstr>ЛР19. Сохранение состояния игры (4)</vt:lpstr>
      <vt:lpstr>ЛР19. Сохранение состояния игры (5)</vt:lpstr>
      <vt:lpstr>Работа с бинарными файлами</vt:lpstr>
      <vt:lpstr>ЛР19. Сохранение состояния игры</vt:lpstr>
      <vt:lpstr>ЛР19. Сохранение состояния игры (2)</vt:lpstr>
      <vt:lpstr>ЛР19. Сохранение состояния игры (3)</vt:lpstr>
      <vt:lpstr>ЛР19. Сохранение состояния игры (4)</vt:lpstr>
      <vt:lpstr>ЛР19. Сохранение состояния игры (5)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Презентация PowerPoint</vt:lpstr>
      <vt:lpstr>Лабораторная работа №23</vt:lpstr>
      <vt:lpstr>Задача 1</vt:lpstr>
      <vt:lpstr>Задача 1 (2)</vt:lpstr>
      <vt:lpstr>Задача 1 (3)</vt:lpstr>
      <vt:lpstr>Задача 1 (4)</vt:lpstr>
      <vt:lpstr>Задача 1 (5) Выполнение</vt:lpstr>
      <vt:lpstr>Задача 2</vt:lpstr>
      <vt:lpstr>Задача 3*</vt:lpstr>
      <vt:lpstr>Задача 4*</vt:lpstr>
      <vt:lpstr>Задача 4* (1)</vt:lpstr>
      <vt:lpstr>Задача 4* (2)</vt:lpstr>
      <vt:lpstr>Задача 4* (3)</vt:lpstr>
      <vt:lpstr>Задача 4* (4)</vt:lpstr>
      <vt:lpstr>Задача 5*</vt:lpstr>
      <vt:lpstr>Домашнее задание  - часть 1</vt:lpstr>
      <vt:lpstr>Домашнее задание  - часть 2</vt:lpstr>
      <vt:lpstr>Домашнее задание  - часть 3</vt:lpstr>
      <vt:lpstr>ИТОГО по ЛР23</vt:lpstr>
      <vt:lpstr>Презентация PowerPoint</vt:lpstr>
      <vt:lpstr>Рассмотренные средства работы с файлами</vt:lpstr>
      <vt:lpstr>ИТОГО по лекции 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362</cp:revision>
  <dcterms:created xsi:type="dcterms:W3CDTF">2015-09-02T18:56:24Z</dcterms:created>
  <dcterms:modified xsi:type="dcterms:W3CDTF">2022-11-25T20:02:48Z</dcterms:modified>
</cp:coreProperties>
</file>